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8" r:id="rId2"/>
    <p:sldId id="260" r:id="rId3"/>
    <p:sldId id="261" r:id="rId4"/>
    <p:sldId id="262" r:id="rId5"/>
    <p:sldId id="264" r:id="rId6"/>
    <p:sldId id="269" r:id="rId7"/>
    <p:sldId id="270" r:id="rId8"/>
    <p:sldId id="273" r:id="rId9"/>
    <p:sldId id="274" r:id="rId10"/>
    <p:sldId id="272" r:id="rId11"/>
    <p:sldId id="275" r:id="rId12"/>
    <p:sldId id="276" r:id="rId13"/>
    <p:sldId id="277" r:id="rId14"/>
    <p:sldId id="278" r:id="rId15"/>
    <p:sldId id="279" r:id="rId16"/>
    <p:sldId id="280" r:id="rId17"/>
    <p:sldId id="281" r:id="rId18"/>
    <p:sldId id="265" r:id="rId19"/>
    <p:sldId id="271" r:id="rId20"/>
    <p:sldId id="282" r:id="rId21"/>
    <p:sldId id="283" r:id="rId22"/>
    <p:sldId id="284" r:id="rId23"/>
    <p:sldId id="285" r:id="rId24"/>
    <p:sldId id="286" r:id="rId25"/>
    <p:sldId id="287" r:id="rId26"/>
    <p:sldId id="288" r:id="rId27"/>
    <p:sldId id="289" r:id="rId28"/>
    <p:sldId id="290" r:id="rId29"/>
    <p:sldId id="292" r:id="rId30"/>
    <p:sldId id="291" r:id="rId31"/>
    <p:sldId id="293" r:id="rId32"/>
    <p:sldId id="294" r:id="rId33"/>
    <p:sldId id="295" r:id="rId34"/>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497C705-0B27-4B2C-A0B6-2F37F60E2345}" type="datetime1">
              <a:rPr lang="pt-BR" smtClean="0"/>
              <a:t>07/10/2020</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pt-BR" smtClean="0"/>
              <a:t>‹nº›</a:t>
            </a:fld>
            <a:endParaRPr lang="pt-B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2C16C76-3268-419C-9ACB-698BE449BC17}" type="datetime1">
              <a:rPr lang="pt-BR" smtClean="0"/>
              <a:t>07/10/2020</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dirty="0"/>
              <a:t>Clique para editar o texto Mestre</a:t>
            </a:r>
          </a:p>
          <a:p>
            <a:pPr lvl="1" rtl="0"/>
            <a:r>
              <a:rPr lang="pt-BR" dirty="0"/>
              <a:t>Segundo nível</a:t>
            </a:r>
          </a:p>
          <a:p>
            <a:pPr lvl="2" rtl="0"/>
            <a:r>
              <a:rPr lang="pt-BR" dirty="0"/>
              <a:t>Terceiro nível</a:t>
            </a:r>
          </a:p>
          <a:p>
            <a:pPr lvl="3" rtl="0"/>
            <a:r>
              <a:rPr lang="pt-BR" dirty="0"/>
              <a:t>Quarto nível</a:t>
            </a:r>
          </a:p>
          <a:p>
            <a:pPr lvl="4" rtl="0"/>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pt-BR" smtClean="0"/>
              <a:t>‹nº›</a:t>
            </a:fld>
            <a:endParaRPr lang="pt-B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DED491D0-8E1B-49C7-849B-A28568D94497}" type="slidenum">
              <a:rPr lang="pt-BR" smtClean="0"/>
              <a:t>1</a:t>
            </a:fld>
            <a:endParaRPr lang="pt-BR" dirty="0"/>
          </a:p>
        </p:txBody>
      </p:sp>
    </p:spTree>
    <p:extLst>
      <p:ext uri="{BB962C8B-B14F-4D97-AF65-F5344CB8AC3E}">
        <p14:creationId xmlns:p14="http://schemas.microsoft.com/office/powerpoint/2010/main" val="294867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DED491D0-8E1B-49C7-849B-A28568D94497}" type="slidenum">
              <a:rPr lang="pt-BR" smtClean="0"/>
              <a:t>2</a:t>
            </a:fld>
            <a:endParaRPr lang="pt-BR" dirty="0"/>
          </a:p>
        </p:txBody>
      </p:sp>
    </p:spTree>
    <p:extLst>
      <p:ext uri="{BB962C8B-B14F-4D97-AF65-F5344CB8AC3E}">
        <p14:creationId xmlns:p14="http://schemas.microsoft.com/office/powerpoint/2010/main" val="2848633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10" name="Retângulo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 name="Título 1"/>
          <p:cNvSpPr>
            <a:spLocks noGrp="1"/>
          </p:cNvSpPr>
          <p:nvPr>
            <p:ph type="ctrTitle"/>
          </p:nvPr>
        </p:nvSpPr>
        <p:spPr bwMode="black">
          <a:xfrm>
            <a:off x="3175199" y="1943842"/>
            <a:ext cx="8500062" cy="2387600"/>
          </a:xfrm>
        </p:spPr>
        <p:txBody>
          <a:bodyPr rtlCol="0" anchor="b"/>
          <a:lstStyle>
            <a:lvl1pPr algn="l">
              <a:lnSpc>
                <a:spcPct val="90000"/>
              </a:lnSpc>
              <a:defRPr sz="6000" b="1">
                <a:solidFill>
                  <a:schemeClr val="tx1"/>
                </a:solidFill>
              </a:defRPr>
            </a:lvl1pPr>
          </a:lstStyle>
          <a:p>
            <a:pPr rtl="0"/>
            <a:r>
              <a:rPr lang="pt-BR"/>
              <a:t>Clique para editar o título Mestre</a:t>
            </a:r>
            <a:endParaRPr lang="pt-BR" dirty="0"/>
          </a:p>
        </p:txBody>
      </p:sp>
      <p:sp>
        <p:nvSpPr>
          <p:cNvPr id="3" name="Subtítulo 2"/>
          <p:cNvSpPr>
            <a:spLocks noGrp="1"/>
          </p:cNvSpPr>
          <p:nvPr>
            <p:ph type="subTitle" idx="1"/>
          </p:nvPr>
        </p:nvSpPr>
        <p:spPr>
          <a:xfrm>
            <a:off x="3175199" y="4538659"/>
            <a:ext cx="8500062" cy="865321"/>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Clique para editar o estilo do subtítulo Mestre</a:t>
            </a:r>
            <a:endParaRPr lang="pt-BR" dirty="0"/>
          </a:p>
        </p:txBody>
      </p:sp>
      <p:sp>
        <p:nvSpPr>
          <p:cNvPr id="11" name="Espaço Reservado para Data 3"/>
          <p:cNvSpPr>
            <a:spLocks noGrp="1"/>
          </p:cNvSpPr>
          <p:nvPr>
            <p:ph type="dt" sz="half" idx="10"/>
          </p:nvPr>
        </p:nvSpPr>
        <p:spPr/>
        <p:txBody>
          <a:bodyPr rtlCol="0"/>
          <a:lstStyle>
            <a:lvl1pPr>
              <a:defRPr>
                <a:solidFill>
                  <a:schemeClr val="bg2"/>
                </a:solidFill>
              </a:defRPr>
            </a:lvl1pPr>
          </a:lstStyle>
          <a:p>
            <a:pPr rtl="0"/>
            <a:fld id="{95C5A32F-B11B-4198-BF1F-469846FED3C7}" type="datetime1">
              <a:rPr lang="pt-BR" smtClean="0"/>
              <a:t>07/10/2020</a:t>
            </a:fld>
            <a:endParaRPr lang="pt-BR" dirty="0"/>
          </a:p>
        </p:txBody>
      </p:sp>
      <p:sp>
        <p:nvSpPr>
          <p:cNvPr id="12" name="Espaço Reservado para Rodapé 4"/>
          <p:cNvSpPr>
            <a:spLocks noGrp="1"/>
          </p:cNvSpPr>
          <p:nvPr>
            <p:ph type="ftr" sz="quarter" idx="11"/>
          </p:nvPr>
        </p:nvSpPr>
        <p:spPr/>
        <p:txBody>
          <a:bodyPr rtlCol="0"/>
          <a:lstStyle>
            <a:lvl1pPr>
              <a:defRPr>
                <a:solidFill>
                  <a:schemeClr val="bg2"/>
                </a:solidFill>
              </a:defRPr>
            </a:lvl1pPr>
          </a:lstStyle>
          <a:p>
            <a:pPr rtl="0"/>
            <a:endParaRPr lang="pt-BR" dirty="0"/>
          </a:p>
        </p:txBody>
      </p:sp>
      <p:sp>
        <p:nvSpPr>
          <p:cNvPr id="13" name="Espaço Reservado para Número de Slide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pt-BR" smtClean="0"/>
              <a:pPr rtl="0"/>
              <a:t>‹nº›</a:t>
            </a:fld>
            <a:endParaRPr lang="pt-BR"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pt-BR" dirty="0"/>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4" name="Espaço Reservado para Data 3"/>
          <p:cNvSpPr>
            <a:spLocks noGrp="1"/>
          </p:cNvSpPr>
          <p:nvPr>
            <p:ph type="dt" sz="half" idx="10"/>
          </p:nvPr>
        </p:nvSpPr>
        <p:spPr/>
        <p:txBody>
          <a:bodyPr rtlCol="0"/>
          <a:lstStyle/>
          <a:p>
            <a:pPr rtl="0"/>
            <a:fld id="{4B67A22F-C3BC-48E4-B7E8-42FF755270F7}" type="datetime1">
              <a:rPr lang="pt-BR" smtClean="0"/>
              <a:t>07/10/2020</a:t>
            </a:fld>
            <a:endParaRPr lang="pt-BR" dirty="0"/>
          </a:p>
        </p:txBody>
      </p:sp>
      <p:sp>
        <p:nvSpPr>
          <p:cNvPr id="5" name="Espaço Reservado para Rodapé 4"/>
          <p:cNvSpPr>
            <a:spLocks noGrp="1"/>
          </p:cNvSpPr>
          <p:nvPr>
            <p:ph type="ftr" sz="quarter" idx="11"/>
          </p:nvPr>
        </p:nvSpPr>
        <p:spPr/>
        <p:txBody>
          <a:bodyPr rtlCol="0"/>
          <a:lstStyle/>
          <a:p>
            <a:pPr rtl="0"/>
            <a:endParaRPr lang="pt-BR" dirty="0"/>
          </a:p>
        </p:txBody>
      </p:sp>
      <p:sp>
        <p:nvSpPr>
          <p:cNvPr id="6" name="Espaço Reservado para Número de Slide 5"/>
          <p:cNvSpPr>
            <a:spLocks noGrp="1"/>
          </p:cNvSpPr>
          <p:nvPr>
            <p:ph type="sldNum" sz="quarter" idx="12"/>
          </p:nvPr>
        </p:nvSpPr>
        <p:spPr/>
        <p:txBody>
          <a:bodyPr rtlCol="0"/>
          <a:lstStyle/>
          <a:p>
            <a:pPr rtl="0"/>
            <a:fld id="{BD266BE7-899D-4075-917F-DBDE33B6B692}" type="slidenum">
              <a:rPr lang="pt-BR" smtClean="0"/>
              <a:t>‹nº›</a:t>
            </a:fld>
            <a:endParaRPr lang="pt-B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10" name="Retângulo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Título Vertical 1"/>
          <p:cNvSpPr>
            <a:spLocks noGrp="1"/>
          </p:cNvSpPr>
          <p:nvPr>
            <p:ph type="title" orient="vert"/>
          </p:nvPr>
        </p:nvSpPr>
        <p:spPr>
          <a:xfrm>
            <a:off x="10266348" y="462249"/>
            <a:ext cx="1370886" cy="5714714"/>
          </a:xfrm>
        </p:spPr>
        <p:txBody>
          <a:bodyPr vert="eaVert" rtlCol="0"/>
          <a:lstStyle/>
          <a:p>
            <a:pPr rtl="0"/>
            <a:r>
              <a:rPr lang="pt-BR"/>
              <a:t>Clique para editar o título Mestre</a:t>
            </a:r>
            <a:endParaRPr lang="pt-BR" dirty="0"/>
          </a:p>
        </p:txBody>
      </p:sp>
      <p:sp>
        <p:nvSpPr>
          <p:cNvPr id="3" name="Espaço Reservado para Texto Vertical 2"/>
          <p:cNvSpPr>
            <a:spLocks noGrp="1"/>
          </p:cNvSpPr>
          <p:nvPr>
            <p:ph type="body" orient="vert" idx="1"/>
          </p:nvPr>
        </p:nvSpPr>
        <p:spPr>
          <a:xfrm>
            <a:off x="378199" y="462249"/>
            <a:ext cx="9693088" cy="5714714"/>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4" name="Espaço Reservado para Data 3"/>
          <p:cNvSpPr>
            <a:spLocks noGrp="1"/>
          </p:cNvSpPr>
          <p:nvPr>
            <p:ph type="dt" sz="half" idx="10"/>
          </p:nvPr>
        </p:nvSpPr>
        <p:spPr>
          <a:xfrm>
            <a:off x="378199" y="6356350"/>
            <a:ext cx="1971947" cy="365125"/>
          </a:xfrm>
        </p:spPr>
        <p:txBody>
          <a:bodyPr rtlCol="0"/>
          <a:lstStyle/>
          <a:p>
            <a:pPr rtl="0"/>
            <a:fld id="{73714531-8DEC-48B8-86EE-2A681EAAF7C9}" type="datetime1">
              <a:rPr lang="pt-BR" smtClean="0"/>
              <a:t>07/10/2020</a:t>
            </a:fld>
            <a:endParaRPr lang="pt-BR" dirty="0"/>
          </a:p>
        </p:txBody>
      </p:sp>
      <p:sp>
        <p:nvSpPr>
          <p:cNvPr id="5" name="Espaço Reservado para Rodapé 4"/>
          <p:cNvSpPr>
            <a:spLocks noGrp="1"/>
          </p:cNvSpPr>
          <p:nvPr>
            <p:ph type="ftr" sz="quarter" idx="11"/>
          </p:nvPr>
        </p:nvSpPr>
        <p:spPr>
          <a:xfrm>
            <a:off x="2382374" y="6356350"/>
            <a:ext cx="5687786" cy="365125"/>
          </a:xfrm>
        </p:spPr>
        <p:txBody>
          <a:bodyPr rtlCol="0"/>
          <a:lstStyle/>
          <a:p>
            <a:pPr rtl="0"/>
            <a:endParaRPr lang="pt-BR" dirty="0"/>
          </a:p>
        </p:txBody>
      </p:sp>
      <p:sp>
        <p:nvSpPr>
          <p:cNvPr id="6" name="Espaço Reservado para Número de Slide 5"/>
          <p:cNvSpPr>
            <a:spLocks noGrp="1"/>
          </p:cNvSpPr>
          <p:nvPr>
            <p:ph type="sldNum" sz="quarter" idx="12"/>
          </p:nvPr>
        </p:nvSpPr>
        <p:spPr>
          <a:xfrm>
            <a:off x="8102389" y="6356350"/>
            <a:ext cx="1968898" cy="365125"/>
          </a:xfrm>
        </p:spPr>
        <p:txBody>
          <a:bodyPr rtlCol="0"/>
          <a:lstStyle/>
          <a:p>
            <a:pPr rtl="0"/>
            <a:fld id="{BD266BE7-899D-4075-917F-DBDE33B6B692}" type="slidenum">
              <a:rPr lang="pt-BR" smtClean="0"/>
              <a:t>‹nº›</a:t>
            </a:fld>
            <a:endParaRPr lang="pt-B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ação" type="twoTxTwoObj">
  <p:cSld name="1_Comparação">
    <p:spTree>
      <p:nvGrpSpPr>
        <p:cNvPr id="1" name="Shape 34"/>
        <p:cNvGrpSpPr/>
        <p:nvPr/>
      </p:nvGrpSpPr>
      <p:grpSpPr>
        <a:xfrm>
          <a:off x="0" y="0"/>
          <a:ext cx="0" cy="0"/>
          <a:chOff x="0" y="0"/>
          <a:chExt cx="0" cy="0"/>
        </a:xfrm>
      </p:grpSpPr>
      <p:pic>
        <p:nvPicPr>
          <p:cNvPr id="35" name="Google Shape;35;p5" descr="Slate-V2-HD-compPhotoInset.png"/>
          <p:cNvPicPr preferRelativeResize="0"/>
          <p:nvPr/>
        </p:nvPicPr>
        <p:blipFill rotWithShape="1">
          <a:blip r:embed="rId2">
            <a:alphaModFix/>
          </a:blip>
          <a:srcRect/>
          <a:stretch/>
        </p:blipFill>
        <p:spPr>
          <a:xfrm>
            <a:off x="913795" y="1734506"/>
            <a:ext cx="5029200" cy="4099959"/>
          </a:xfrm>
          <a:prstGeom prst="rect">
            <a:avLst/>
          </a:prstGeom>
          <a:noFill/>
          <a:ln>
            <a:noFill/>
          </a:ln>
        </p:spPr>
      </p:pic>
      <p:pic>
        <p:nvPicPr>
          <p:cNvPr id="36" name="Google Shape;36;p5" descr="Slate-V2-HD-compPhotoInset.png"/>
          <p:cNvPicPr preferRelativeResize="0"/>
          <p:nvPr/>
        </p:nvPicPr>
        <p:blipFill rotWithShape="1">
          <a:blip r:embed="rId2">
            <a:alphaModFix/>
          </a:blip>
          <a:srcRect/>
          <a:stretch/>
        </p:blipFill>
        <p:spPr>
          <a:xfrm>
            <a:off x="6238357" y="1734506"/>
            <a:ext cx="5029200" cy="4099959"/>
          </a:xfrm>
          <a:prstGeom prst="rect">
            <a:avLst/>
          </a:prstGeom>
          <a:noFill/>
          <a:ln>
            <a:noFill/>
          </a:ln>
        </p:spPr>
      </p:pic>
      <p:sp>
        <p:nvSpPr>
          <p:cNvPr id="37" name="Google Shape;37;p5"/>
          <p:cNvSpPr txBox="1">
            <a:spLocks noGrp="1"/>
          </p:cNvSpPr>
          <p:nvPr>
            <p:ph type="title"/>
          </p:nvPr>
        </p:nvSpPr>
        <p:spPr>
          <a:xfrm>
            <a:off x="913795" y="609600"/>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lvl1pPr lvl="0" algn="ctr">
              <a:lnSpc>
                <a:spcPct val="90000"/>
              </a:lnSpc>
              <a:spcBef>
                <a:spcPts val="0"/>
              </a:spcBef>
              <a:spcAft>
                <a:spcPts val="0"/>
              </a:spcAft>
              <a:buClr>
                <a:schemeClr val="lt2"/>
              </a:buClr>
              <a:buSzPts val="4600"/>
              <a:buFont typeface="Sorts Mill Goudy"/>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046013" y="1855153"/>
            <a:ext cx="4764764" cy="692494"/>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39" name="Google Shape;39;p5"/>
          <p:cNvSpPr txBox="1">
            <a:spLocks noGrp="1"/>
          </p:cNvSpPr>
          <p:nvPr>
            <p:ph type="body" idx="2"/>
          </p:nvPr>
        </p:nvSpPr>
        <p:spPr>
          <a:xfrm>
            <a:off x="1046013" y="2702103"/>
            <a:ext cx="4764764" cy="30435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308610" algn="l">
              <a:lnSpc>
                <a:spcPct val="110000"/>
              </a:lnSpc>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40" name="Google Shape;40;p5"/>
          <p:cNvSpPr txBox="1">
            <a:spLocks noGrp="1"/>
          </p:cNvSpPr>
          <p:nvPr>
            <p:ph type="body" idx="3"/>
          </p:nvPr>
        </p:nvSpPr>
        <p:spPr>
          <a:xfrm>
            <a:off x="6363166" y="1855152"/>
            <a:ext cx="4779582" cy="692495"/>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marL="457200" lvl="0" indent="-228600" algn="ctr">
              <a:lnSpc>
                <a:spcPct val="110000"/>
              </a:lnSpc>
              <a:spcBef>
                <a:spcPts val="480"/>
              </a:spcBef>
              <a:spcAft>
                <a:spcPts val="0"/>
              </a:spcAft>
              <a:buSzPts val="1680"/>
              <a:buNone/>
              <a:defRPr sz="2400" b="0"/>
            </a:lvl1pPr>
            <a:lvl2pPr marL="914400" lvl="1" indent="-228600" algn="l">
              <a:spcBef>
                <a:spcPts val="600"/>
              </a:spcBef>
              <a:spcAft>
                <a:spcPts val="0"/>
              </a:spcAft>
              <a:buSzPts val="1400"/>
              <a:buNone/>
              <a:defRPr sz="2000" b="1"/>
            </a:lvl2pPr>
            <a:lvl3pPr marL="1371600" lvl="2" indent="-228600" algn="l">
              <a:spcBef>
                <a:spcPts val="600"/>
              </a:spcBef>
              <a:spcAft>
                <a:spcPts val="0"/>
              </a:spcAft>
              <a:buSzPts val="1260"/>
              <a:buNone/>
              <a:defRPr sz="1800" b="1"/>
            </a:lvl3pPr>
            <a:lvl4pPr marL="1828800" lvl="3" indent="-228600" algn="l">
              <a:spcBef>
                <a:spcPts val="600"/>
              </a:spcBef>
              <a:spcAft>
                <a:spcPts val="0"/>
              </a:spcAft>
              <a:buSzPts val="1120"/>
              <a:buNone/>
              <a:defRPr sz="1600" b="1"/>
            </a:lvl4pPr>
            <a:lvl5pPr marL="2286000" lvl="4" indent="-228600" algn="l">
              <a:spcBef>
                <a:spcPts val="600"/>
              </a:spcBef>
              <a:spcAft>
                <a:spcPts val="0"/>
              </a:spcAft>
              <a:buSzPts val="1120"/>
              <a:buNone/>
              <a:defRPr sz="1600" b="1"/>
            </a:lvl5pPr>
            <a:lvl6pPr marL="2743200" lvl="5" indent="-228600" algn="l">
              <a:spcBef>
                <a:spcPts val="600"/>
              </a:spcBef>
              <a:spcAft>
                <a:spcPts val="0"/>
              </a:spcAft>
              <a:buSzPts val="1120"/>
              <a:buNone/>
              <a:defRPr sz="1600" b="1"/>
            </a:lvl6pPr>
            <a:lvl7pPr marL="3200400" lvl="6" indent="-228600" algn="l">
              <a:spcBef>
                <a:spcPts val="600"/>
              </a:spcBef>
              <a:spcAft>
                <a:spcPts val="0"/>
              </a:spcAft>
              <a:buSzPts val="1120"/>
              <a:buNone/>
              <a:defRPr sz="1600" b="1"/>
            </a:lvl7pPr>
            <a:lvl8pPr marL="3657600" lvl="7" indent="-228600" algn="l">
              <a:spcBef>
                <a:spcPts val="600"/>
              </a:spcBef>
              <a:spcAft>
                <a:spcPts val="0"/>
              </a:spcAft>
              <a:buSzPts val="1120"/>
              <a:buNone/>
              <a:defRPr sz="1600" b="1"/>
            </a:lvl8pPr>
            <a:lvl9pPr marL="4114800" lvl="8" indent="-228600" algn="l">
              <a:spcBef>
                <a:spcPts val="600"/>
              </a:spcBef>
              <a:spcAft>
                <a:spcPts val="600"/>
              </a:spcAft>
              <a:buSzPts val="1120"/>
              <a:buNone/>
              <a:defRPr sz="1600" b="1"/>
            </a:lvl9pPr>
          </a:lstStyle>
          <a:p>
            <a:endParaRPr/>
          </a:p>
        </p:txBody>
      </p:sp>
      <p:sp>
        <p:nvSpPr>
          <p:cNvPr id="41" name="Google Shape;41;p5"/>
          <p:cNvSpPr txBox="1">
            <a:spLocks noGrp="1"/>
          </p:cNvSpPr>
          <p:nvPr>
            <p:ph type="body" idx="4"/>
          </p:nvPr>
        </p:nvSpPr>
        <p:spPr>
          <a:xfrm>
            <a:off x="6363167" y="2702103"/>
            <a:ext cx="4779581" cy="304353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308610" algn="l">
              <a:lnSpc>
                <a:spcPct val="110000"/>
              </a:lnSpc>
              <a:spcBef>
                <a:spcPts val="360"/>
              </a:spcBef>
              <a:spcAft>
                <a:spcPts val="0"/>
              </a:spcAft>
              <a:buSzPts val="1260"/>
              <a:buChar char="◈"/>
              <a:defRPr sz="1800"/>
            </a:lvl1pPr>
            <a:lvl2pPr marL="914400" lvl="1" indent="-299719" algn="l">
              <a:spcBef>
                <a:spcPts val="600"/>
              </a:spcBef>
              <a:spcAft>
                <a:spcPts val="0"/>
              </a:spcAft>
              <a:buSzPts val="1120"/>
              <a:buChar char="🞚"/>
              <a:defRPr sz="1600"/>
            </a:lvl2pPr>
            <a:lvl3pPr marL="1371600" lvl="2" indent="-290830" algn="l">
              <a:spcBef>
                <a:spcPts val="600"/>
              </a:spcBef>
              <a:spcAft>
                <a:spcPts val="0"/>
              </a:spcAft>
              <a:buSzPts val="980"/>
              <a:buChar char="◈"/>
              <a:defRPr sz="1400"/>
            </a:lvl3pPr>
            <a:lvl4pPr marL="1828800" lvl="3" indent="-281939" algn="l">
              <a:spcBef>
                <a:spcPts val="600"/>
              </a:spcBef>
              <a:spcAft>
                <a:spcPts val="0"/>
              </a:spcAft>
              <a:buSzPts val="840"/>
              <a:buChar char="🞚"/>
              <a:defRPr sz="1200"/>
            </a:lvl4pPr>
            <a:lvl5pPr marL="2286000" lvl="4" indent="-281939" algn="l">
              <a:spcBef>
                <a:spcPts val="600"/>
              </a:spcBef>
              <a:spcAft>
                <a:spcPts val="0"/>
              </a:spcAft>
              <a:buSzPts val="840"/>
              <a:buChar char="◈"/>
              <a:defRPr sz="1200"/>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42" name="Google Shape;42;p5"/>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840682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údo com Legenda" type="objTx">
  <p:cSld name="1_Conteúdo com Legenda">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913795" y="609600"/>
            <a:ext cx="3706889" cy="1821918"/>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lvl1pPr lvl="0" algn="ctr">
              <a:lnSpc>
                <a:spcPct val="90000"/>
              </a:lnSpc>
              <a:spcBef>
                <a:spcPts val="0"/>
              </a:spcBef>
              <a:spcAft>
                <a:spcPts val="0"/>
              </a:spcAft>
              <a:buClr>
                <a:schemeClr val="lt2"/>
              </a:buClr>
              <a:buSzPts val="2800"/>
              <a:buFont typeface="Sorts Mill Goudy"/>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855633" y="609600"/>
            <a:ext cx="6411924" cy="508000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308610" algn="l">
              <a:lnSpc>
                <a:spcPct val="110000"/>
              </a:lnSpc>
              <a:spcBef>
                <a:spcPts val="360"/>
              </a:spcBef>
              <a:spcAft>
                <a:spcPts val="0"/>
              </a:spcAft>
              <a:buSzPts val="1260"/>
              <a:buChar char="◈"/>
              <a:defRPr/>
            </a:lvl1pPr>
            <a:lvl2pPr marL="914400" lvl="1" indent="-308610" algn="l">
              <a:spcBef>
                <a:spcPts val="600"/>
              </a:spcBef>
              <a:spcAft>
                <a:spcPts val="0"/>
              </a:spcAft>
              <a:buSzPts val="1260"/>
              <a:buChar char="🞚"/>
              <a:defRPr/>
            </a:lvl2pPr>
            <a:lvl3pPr marL="1371600" lvl="2" indent="-308610" algn="l">
              <a:spcBef>
                <a:spcPts val="600"/>
              </a:spcBef>
              <a:spcAft>
                <a:spcPts val="0"/>
              </a:spcAft>
              <a:buSzPts val="1260"/>
              <a:buChar char="◈"/>
              <a:defRPr/>
            </a:lvl3pPr>
            <a:lvl4pPr marL="1828800" lvl="3" indent="-308610" algn="l">
              <a:spcBef>
                <a:spcPts val="600"/>
              </a:spcBef>
              <a:spcAft>
                <a:spcPts val="0"/>
              </a:spcAft>
              <a:buSzPts val="1260"/>
              <a:buChar char="🞚"/>
              <a:defRPr/>
            </a:lvl4pPr>
            <a:lvl5pPr marL="2286000" lvl="4" indent="-308610" algn="l">
              <a:spcBef>
                <a:spcPts val="600"/>
              </a:spcBef>
              <a:spcAft>
                <a:spcPts val="0"/>
              </a:spcAft>
              <a:buSzPts val="1260"/>
              <a:buChar char="◈"/>
              <a:defRPr/>
            </a:lvl5pPr>
            <a:lvl6pPr marL="2743200" lvl="5" indent="-308610" algn="l">
              <a:spcBef>
                <a:spcPts val="600"/>
              </a:spcBef>
              <a:spcAft>
                <a:spcPts val="0"/>
              </a:spcAft>
              <a:buSzPts val="1260"/>
              <a:buChar char="◈"/>
              <a:defRPr/>
            </a:lvl6pPr>
            <a:lvl7pPr marL="3200400" lvl="6" indent="-308610" algn="l">
              <a:spcBef>
                <a:spcPts val="600"/>
              </a:spcBef>
              <a:spcAft>
                <a:spcPts val="0"/>
              </a:spcAft>
              <a:buSzPts val="1260"/>
              <a:buChar char="◈"/>
              <a:defRPr/>
            </a:lvl7pPr>
            <a:lvl8pPr marL="3657600" lvl="7" indent="-308609" algn="l">
              <a:spcBef>
                <a:spcPts val="600"/>
              </a:spcBef>
              <a:spcAft>
                <a:spcPts val="0"/>
              </a:spcAft>
              <a:buSzPts val="1260"/>
              <a:buChar char="◈"/>
              <a:defRPr/>
            </a:lvl8pPr>
            <a:lvl9pPr marL="4114800" lvl="8" indent="-308609" algn="l">
              <a:spcBef>
                <a:spcPts val="600"/>
              </a:spcBef>
              <a:spcAft>
                <a:spcPts val="600"/>
              </a:spcAft>
              <a:buSzPts val="1260"/>
              <a:buChar char="◈"/>
              <a:defRPr/>
            </a:lvl9pPr>
          </a:lstStyle>
          <a:p>
            <a:endParaRPr/>
          </a:p>
        </p:txBody>
      </p:sp>
      <p:sp>
        <p:nvSpPr>
          <p:cNvPr id="24" name="Google Shape;24;p3"/>
          <p:cNvSpPr txBox="1">
            <a:spLocks noGrp="1"/>
          </p:cNvSpPr>
          <p:nvPr>
            <p:ph type="body" idx="2"/>
          </p:nvPr>
        </p:nvSpPr>
        <p:spPr>
          <a:xfrm>
            <a:off x="913795" y="2673351"/>
            <a:ext cx="3706889" cy="30162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lvl1pPr marL="457200" lvl="0" indent="-228600" algn="ctr">
              <a:lnSpc>
                <a:spcPct val="110000"/>
              </a:lnSpc>
              <a:spcBef>
                <a:spcPts val="320"/>
              </a:spcBef>
              <a:spcAft>
                <a:spcPts val="0"/>
              </a:spcAft>
              <a:buSzPts val="1120"/>
              <a:buNone/>
              <a:defRPr sz="1600"/>
            </a:lvl1pPr>
            <a:lvl2pPr marL="914400" lvl="1" indent="-228600" algn="l">
              <a:spcBef>
                <a:spcPts val="600"/>
              </a:spcBef>
              <a:spcAft>
                <a:spcPts val="0"/>
              </a:spcAft>
              <a:buSzPts val="840"/>
              <a:buNone/>
              <a:defRPr sz="1200"/>
            </a:lvl2pPr>
            <a:lvl3pPr marL="1371600" lvl="2" indent="-228600" algn="l">
              <a:spcBef>
                <a:spcPts val="600"/>
              </a:spcBef>
              <a:spcAft>
                <a:spcPts val="0"/>
              </a:spcAft>
              <a:buSzPts val="700"/>
              <a:buNone/>
              <a:defRPr sz="1000"/>
            </a:lvl3pPr>
            <a:lvl4pPr marL="1828800" lvl="3" indent="-228600" algn="l">
              <a:spcBef>
                <a:spcPts val="600"/>
              </a:spcBef>
              <a:spcAft>
                <a:spcPts val="0"/>
              </a:spcAft>
              <a:buSzPts val="630"/>
              <a:buNone/>
              <a:defRPr sz="900"/>
            </a:lvl4pPr>
            <a:lvl5pPr marL="2286000" lvl="4" indent="-228600" algn="l">
              <a:spcBef>
                <a:spcPts val="600"/>
              </a:spcBef>
              <a:spcAft>
                <a:spcPts val="0"/>
              </a:spcAft>
              <a:buSzPts val="630"/>
              <a:buNone/>
              <a:defRPr sz="900"/>
            </a:lvl5pPr>
            <a:lvl6pPr marL="2743200" lvl="5" indent="-228600" algn="l">
              <a:spcBef>
                <a:spcPts val="600"/>
              </a:spcBef>
              <a:spcAft>
                <a:spcPts val="0"/>
              </a:spcAft>
              <a:buSzPts val="630"/>
              <a:buNone/>
              <a:defRPr sz="900"/>
            </a:lvl6pPr>
            <a:lvl7pPr marL="3200400" lvl="6" indent="-228600" algn="l">
              <a:spcBef>
                <a:spcPts val="600"/>
              </a:spcBef>
              <a:spcAft>
                <a:spcPts val="0"/>
              </a:spcAft>
              <a:buSzPts val="630"/>
              <a:buNone/>
              <a:defRPr sz="900"/>
            </a:lvl7pPr>
            <a:lvl8pPr marL="3657600" lvl="7" indent="-228600" algn="l">
              <a:spcBef>
                <a:spcPts val="600"/>
              </a:spcBef>
              <a:spcAft>
                <a:spcPts val="0"/>
              </a:spcAft>
              <a:buSzPts val="630"/>
              <a:buNone/>
              <a:defRPr sz="900"/>
            </a:lvl8pPr>
            <a:lvl9pPr marL="4114800" lvl="8" indent="-228600" algn="l">
              <a:spcBef>
                <a:spcPts val="600"/>
              </a:spcBef>
              <a:spcAft>
                <a:spcPts val="600"/>
              </a:spcAft>
              <a:buSzPts val="630"/>
              <a:buNone/>
              <a:defRPr sz="900"/>
            </a:lvl9pPr>
          </a:lstStyle>
          <a:p>
            <a:endParaRPr/>
          </a:p>
        </p:txBody>
      </p:sp>
      <p:sp>
        <p:nvSpPr>
          <p:cNvPr id="25" name="Google Shape;25;p3"/>
          <p:cNvSpPr txBox="1">
            <a:spLocks noGrp="1"/>
          </p:cNvSpPr>
          <p:nvPr>
            <p:ph type="dt" idx="10"/>
          </p:nvPr>
        </p:nvSpPr>
        <p:spPr>
          <a:xfrm>
            <a:off x="7678736" y="6000749"/>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913795" y="6000749"/>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10514011" y="6000749"/>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extLst>
      <p:ext uri="{BB962C8B-B14F-4D97-AF65-F5344CB8AC3E}">
        <p14:creationId xmlns:p14="http://schemas.microsoft.com/office/powerpoint/2010/main" val="411671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pt-BR"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4" name="Espaço Reservado para Data 3"/>
          <p:cNvSpPr>
            <a:spLocks noGrp="1"/>
          </p:cNvSpPr>
          <p:nvPr>
            <p:ph type="dt" sz="half" idx="10"/>
          </p:nvPr>
        </p:nvSpPr>
        <p:spPr/>
        <p:txBody>
          <a:bodyPr rtlCol="0"/>
          <a:lstStyle/>
          <a:p>
            <a:pPr rtl="0"/>
            <a:fld id="{546F6B80-9E6F-448B-8FB9-CC2D43432C75}" type="datetime1">
              <a:rPr lang="pt-BR" smtClean="0"/>
              <a:t>07/10/2020</a:t>
            </a:fld>
            <a:endParaRPr lang="pt-BR" dirty="0"/>
          </a:p>
        </p:txBody>
      </p:sp>
      <p:sp>
        <p:nvSpPr>
          <p:cNvPr id="5" name="Espaço Reservado para Rodapé 4"/>
          <p:cNvSpPr>
            <a:spLocks noGrp="1"/>
          </p:cNvSpPr>
          <p:nvPr>
            <p:ph type="ftr" sz="quarter" idx="11"/>
          </p:nvPr>
        </p:nvSpPr>
        <p:spPr/>
        <p:txBody>
          <a:bodyPr rtlCol="0"/>
          <a:lstStyle/>
          <a:p>
            <a:pPr rtl="0"/>
            <a:endParaRPr lang="pt-BR" dirty="0"/>
          </a:p>
        </p:txBody>
      </p:sp>
      <p:sp>
        <p:nvSpPr>
          <p:cNvPr id="6" name="Espaço Reservado para Número de Slide 5"/>
          <p:cNvSpPr>
            <a:spLocks noGrp="1"/>
          </p:cNvSpPr>
          <p:nvPr>
            <p:ph type="sldNum" sz="quarter" idx="12"/>
          </p:nvPr>
        </p:nvSpPr>
        <p:spPr/>
        <p:txBody>
          <a:bodyPr rtlCol="0"/>
          <a:lstStyle/>
          <a:p>
            <a:pPr rtl="0"/>
            <a:fld id="{BD266BE7-899D-4075-917F-DBDE33B6B692}" type="slidenum">
              <a:rPr lang="pt-BR" smtClean="0"/>
              <a:t>‹nº›</a:t>
            </a:fld>
            <a:endParaRPr lang="pt-B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tângulo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9" name="Retângulo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sp>
        <p:nvSpPr>
          <p:cNvPr id="2" name="Título 1"/>
          <p:cNvSpPr>
            <a:spLocks noGrp="1"/>
          </p:cNvSpPr>
          <p:nvPr>
            <p:ph type="title"/>
          </p:nvPr>
        </p:nvSpPr>
        <p:spPr bwMode="black">
          <a:xfrm>
            <a:off x="3838015" y="658346"/>
            <a:ext cx="6597464" cy="3664417"/>
          </a:xfrm>
        </p:spPr>
        <p:txBody>
          <a:bodyPr rtlCol="0" anchor="b">
            <a:normAutofit/>
          </a:bodyPr>
          <a:lstStyle>
            <a:lvl1pPr>
              <a:lnSpc>
                <a:spcPct val="90000"/>
              </a:lnSpc>
              <a:defRPr sz="5000" b="1">
                <a:solidFill>
                  <a:schemeClr val="tx1"/>
                </a:solidFill>
              </a:defRPr>
            </a:lvl1pPr>
          </a:lstStyle>
          <a:p>
            <a:pPr rtl="0"/>
            <a:r>
              <a:rPr lang="pt-BR"/>
              <a:t>Clique para editar o título Mestre</a:t>
            </a:r>
            <a:endParaRPr lang="pt-BR" dirty="0"/>
          </a:p>
        </p:txBody>
      </p:sp>
      <p:sp>
        <p:nvSpPr>
          <p:cNvPr id="3" name="Espaço Reservado para Texto 2"/>
          <p:cNvSpPr>
            <a:spLocks noGrp="1"/>
          </p:cNvSpPr>
          <p:nvPr>
            <p:ph type="body" idx="1"/>
          </p:nvPr>
        </p:nvSpPr>
        <p:spPr>
          <a:xfrm>
            <a:off x="3838014" y="4589463"/>
            <a:ext cx="6597465" cy="1500187"/>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p:txBody>
          <a:bodyPr rtlCol="0"/>
          <a:lstStyle>
            <a:lvl1pPr>
              <a:defRPr>
                <a:solidFill>
                  <a:schemeClr val="bg2"/>
                </a:solidFill>
              </a:defRPr>
            </a:lvl1pPr>
          </a:lstStyle>
          <a:p>
            <a:pPr rtl="0"/>
            <a:fld id="{20626DB6-73AF-4FDF-B195-79784B91542F}" type="datetime1">
              <a:rPr lang="pt-BR" smtClean="0"/>
              <a:t>07/10/2020</a:t>
            </a:fld>
            <a:endParaRPr lang="pt-BR" dirty="0"/>
          </a:p>
        </p:txBody>
      </p:sp>
      <p:sp>
        <p:nvSpPr>
          <p:cNvPr id="5" name="Espaço Reservado para Rodapé 4"/>
          <p:cNvSpPr>
            <a:spLocks noGrp="1"/>
          </p:cNvSpPr>
          <p:nvPr>
            <p:ph type="ftr" sz="quarter" idx="11"/>
          </p:nvPr>
        </p:nvSpPr>
        <p:spPr/>
        <p:txBody>
          <a:bodyPr rtlCol="0"/>
          <a:lstStyle>
            <a:lvl1pPr>
              <a:defRPr>
                <a:solidFill>
                  <a:schemeClr val="bg2"/>
                </a:solidFill>
              </a:defRPr>
            </a:lvl1pPr>
          </a:lstStyle>
          <a:p>
            <a:pPr rtl="0"/>
            <a:endParaRPr lang="pt-BR" dirty="0"/>
          </a:p>
        </p:txBody>
      </p:sp>
      <p:sp>
        <p:nvSpPr>
          <p:cNvPr id="6" name="Espaço Reservado para Número de Slide 5"/>
          <p:cNvSpPr>
            <a:spLocks noGrp="1"/>
          </p:cNvSpPr>
          <p:nvPr>
            <p:ph type="sldNum" sz="quarter" idx="12"/>
          </p:nvPr>
        </p:nvSpPr>
        <p:spPr/>
        <p:txBody>
          <a:bodyPr rtlCol="0"/>
          <a:lstStyle>
            <a:lvl1pPr>
              <a:defRPr>
                <a:solidFill>
                  <a:schemeClr val="bg2"/>
                </a:solidFill>
              </a:defRPr>
            </a:lvl1pPr>
          </a:lstStyle>
          <a:p>
            <a:pPr rtl="0"/>
            <a:fld id="{BD266BE7-899D-4075-917F-DBDE33B6B692}" type="slidenum">
              <a:rPr lang="pt-BR" smtClean="0"/>
              <a:pPr rtl="0"/>
              <a:t>‹nº›</a:t>
            </a:fld>
            <a:endParaRPr lang="pt-BR"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pt-BR" dirty="0"/>
          </a:p>
        </p:txBody>
      </p:sp>
      <p:sp>
        <p:nvSpPr>
          <p:cNvPr id="3" name="Espaço Reservado para Conteúdo 2"/>
          <p:cNvSpPr>
            <a:spLocks noGrp="1"/>
          </p:cNvSpPr>
          <p:nvPr>
            <p:ph sz="half" idx="1"/>
          </p:nvPr>
        </p:nvSpPr>
        <p:spPr>
          <a:xfrm>
            <a:off x="1280160" y="2194560"/>
            <a:ext cx="4489704" cy="3986784"/>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4" name="Espaço Reservado para Conteúdo 3"/>
          <p:cNvSpPr>
            <a:spLocks noGrp="1"/>
          </p:cNvSpPr>
          <p:nvPr>
            <p:ph sz="half" idx="2"/>
          </p:nvPr>
        </p:nvSpPr>
        <p:spPr>
          <a:xfrm>
            <a:off x="6415368" y="2194560"/>
            <a:ext cx="4493424" cy="3986784"/>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5" name="Espaço Reservado para Data 4"/>
          <p:cNvSpPr>
            <a:spLocks noGrp="1"/>
          </p:cNvSpPr>
          <p:nvPr>
            <p:ph type="dt" sz="half" idx="10"/>
          </p:nvPr>
        </p:nvSpPr>
        <p:spPr/>
        <p:txBody>
          <a:bodyPr rtlCol="0"/>
          <a:lstStyle/>
          <a:p>
            <a:pPr rtl="0"/>
            <a:fld id="{2D4A3D2D-6C83-404E-95BB-08FFBA12B83C}" type="datetime1">
              <a:rPr lang="pt-BR" smtClean="0"/>
              <a:t>07/10/2020</a:t>
            </a:fld>
            <a:endParaRPr lang="pt-BR" dirty="0"/>
          </a:p>
        </p:txBody>
      </p:sp>
      <p:sp>
        <p:nvSpPr>
          <p:cNvPr id="6" name="Espaço Reservado para Rodapé 5"/>
          <p:cNvSpPr>
            <a:spLocks noGrp="1"/>
          </p:cNvSpPr>
          <p:nvPr>
            <p:ph type="ftr" sz="quarter" idx="11"/>
          </p:nvPr>
        </p:nvSpPr>
        <p:spPr/>
        <p:txBody>
          <a:bodyPr rtlCol="0"/>
          <a:lstStyle/>
          <a:p>
            <a:pPr rtl="0"/>
            <a:endParaRPr lang="pt-BR" dirty="0"/>
          </a:p>
        </p:txBody>
      </p:sp>
      <p:sp>
        <p:nvSpPr>
          <p:cNvPr id="7" name="Espaço Reservado para Número de Slide 6"/>
          <p:cNvSpPr>
            <a:spLocks noGrp="1"/>
          </p:cNvSpPr>
          <p:nvPr>
            <p:ph type="sldNum" sz="quarter" idx="12"/>
          </p:nvPr>
        </p:nvSpPr>
        <p:spPr/>
        <p:txBody>
          <a:bodyPr rtlCol="0"/>
          <a:lstStyle/>
          <a:p>
            <a:pPr rtl="0"/>
            <a:fld id="{BD266BE7-899D-4075-917F-DBDE33B6B692}" type="slidenum">
              <a:rPr lang="pt-BR" smtClean="0"/>
              <a:t>‹nº›</a:t>
            </a:fld>
            <a:endParaRPr lang="pt-B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pt-BR" dirty="0"/>
          </a:p>
        </p:txBody>
      </p:sp>
      <p:sp>
        <p:nvSpPr>
          <p:cNvPr id="3" name="Espaço Reservado para Texto 2"/>
          <p:cNvSpPr>
            <a:spLocks noGrp="1"/>
          </p:cNvSpPr>
          <p:nvPr>
            <p:ph type="body" idx="1"/>
          </p:nvPr>
        </p:nvSpPr>
        <p:spPr>
          <a:xfrm>
            <a:off x="1280160"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1280160" y="2743194"/>
            <a:ext cx="4489704" cy="3433769"/>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5" name="Espaço Reservado para Texto 4"/>
          <p:cNvSpPr>
            <a:spLocks noGrp="1"/>
          </p:cNvSpPr>
          <p:nvPr>
            <p:ph type="body" sz="quarter" idx="3"/>
          </p:nvPr>
        </p:nvSpPr>
        <p:spPr>
          <a:xfrm>
            <a:off x="6419088" y="1828456"/>
            <a:ext cx="4489704" cy="83069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419088" y="2743194"/>
            <a:ext cx="4489704" cy="3433769"/>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7" name="Espaço Reservado para Data 6"/>
          <p:cNvSpPr>
            <a:spLocks noGrp="1"/>
          </p:cNvSpPr>
          <p:nvPr>
            <p:ph type="dt" sz="half" idx="10"/>
          </p:nvPr>
        </p:nvSpPr>
        <p:spPr/>
        <p:txBody>
          <a:bodyPr rtlCol="0"/>
          <a:lstStyle/>
          <a:p>
            <a:pPr rtl="0"/>
            <a:fld id="{6E0CAF06-696A-47FC-BABB-83546C66321C}" type="datetime1">
              <a:rPr lang="pt-BR" smtClean="0"/>
              <a:t>07/10/2020</a:t>
            </a:fld>
            <a:endParaRPr lang="pt-BR" dirty="0"/>
          </a:p>
        </p:txBody>
      </p:sp>
      <p:sp>
        <p:nvSpPr>
          <p:cNvPr id="8" name="Espaço Reservado para Rodapé 7"/>
          <p:cNvSpPr>
            <a:spLocks noGrp="1"/>
          </p:cNvSpPr>
          <p:nvPr>
            <p:ph type="ftr" sz="quarter" idx="11"/>
          </p:nvPr>
        </p:nvSpPr>
        <p:spPr/>
        <p:txBody>
          <a:bodyPr rtlCol="0"/>
          <a:lstStyle/>
          <a:p>
            <a:pPr rtl="0"/>
            <a:endParaRPr lang="pt-BR" dirty="0"/>
          </a:p>
        </p:txBody>
      </p:sp>
      <p:sp>
        <p:nvSpPr>
          <p:cNvPr id="9" name="Espaço Reservado para o Número do Slide 8"/>
          <p:cNvSpPr>
            <a:spLocks noGrp="1"/>
          </p:cNvSpPr>
          <p:nvPr>
            <p:ph type="sldNum" sz="quarter" idx="12"/>
          </p:nvPr>
        </p:nvSpPr>
        <p:spPr/>
        <p:txBody>
          <a:bodyPr rtlCol="0"/>
          <a:lstStyle/>
          <a:p>
            <a:pPr rtl="0"/>
            <a:fld id="{BD266BE7-899D-4075-917F-DBDE33B6B692}" type="slidenum">
              <a:rPr lang="pt-BR" smtClean="0"/>
              <a:t>‹nº›</a:t>
            </a:fld>
            <a:endParaRPr lang="pt-B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pt-BR"/>
              <a:t>Clique para editar o título Mestre</a:t>
            </a:r>
            <a:endParaRPr lang="pt-BR" dirty="0"/>
          </a:p>
        </p:txBody>
      </p:sp>
      <p:sp>
        <p:nvSpPr>
          <p:cNvPr id="3" name="Espaço Reservado para Data 2"/>
          <p:cNvSpPr>
            <a:spLocks noGrp="1"/>
          </p:cNvSpPr>
          <p:nvPr>
            <p:ph type="dt" sz="half" idx="10"/>
          </p:nvPr>
        </p:nvSpPr>
        <p:spPr/>
        <p:txBody>
          <a:bodyPr rtlCol="0"/>
          <a:lstStyle/>
          <a:p>
            <a:pPr rtl="0"/>
            <a:fld id="{346C12C1-AEEC-4CE3-B8FE-F54DE778788F}" type="datetime1">
              <a:rPr lang="pt-BR" smtClean="0"/>
              <a:t>07/10/2020</a:t>
            </a:fld>
            <a:endParaRPr lang="pt-BR" dirty="0"/>
          </a:p>
        </p:txBody>
      </p:sp>
      <p:sp>
        <p:nvSpPr>
          <p:cNvPr id="4" name="Espaço Reservado para Rodapé 3"/>
          <p:cNvSpPr>
            <a:spLocks noGrp="1"/>
          </p:cNvSpPr>
          <p:nvPr>
            <p:ph type="ftr" sz="quarter" idx="11"/>
          </p:nvPr>
        </p:nvSpPr>
        <p:spPr/>
        <p:txBody>
          <a:bodyPr rtlCol="0"/>
          <a:lstStyle/>
          <a:p>
            <a:pPr rtl="0"/>
            <a:endParaRPr lang="pt-BR" dirty="0"/>
          </a:p>
        </p:txBody>
      </p:sp>
      <p:sp>
        <p:nvSpPr>
          <p:cNvPr id="5" name="Espaço Reservado para Número de Slide 4"/>
          <p:cNvSpPr>
            <a:spLocks noGrp="1"/>
          </p:cNvSpPr>
          <p:nvPr>
            <p:ph type="sldNum" sz="quarter" idx="12"/>
          </p:nvPr>
        </p:nvSpPr>
        <p:spPr/>
        <p:txBody>
          <a:bodyPr rtlCol="0"/>
          <a:lstStyle/>
          <a:p>
            <a:pPr rtl="0"/>
            <a:fld id="{BD266BE7-899D-4075-917F-DBDE33B6B692}" type="slidenum">
              <a:rPr lang="pt-BR" smtClean="0"/>
              <a:t>‹nº›</a:t>
            </a:fld>
            <a:endParaRPr lang="pt-B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F5D6D4D7-957E-4FFD-A684-B2032D1A8654}" type="datetime1">
              <a:rPr lang="pt-BR" smtClean="0"/>
              <a:t>07/10/2020</a:t>
            </a:fld>
            <a:endParaRPr lang="pt-BR" dirty="0"/>
          </a:p>
        </p:txBody>
      </p:sp>
      <p:sp>
        <p:nvSpPr>
          <p:cNvPr id="3" name="Espaço Reservado para Rodapé 2"/>
          <p:cNvSpPr>
            <a:spLocks noGrp="1"/>
          </p:cNvSpPr>
          <p:nvPr>
            <p:ph type="ftr" sz="quarter" idx="11"/>
          </p:nvPr>
        </p:nvSpPr>
        <p:spPr/>
        <p:txBody>
          <a:bodyPr rtlCol="0"/>
          <a:lstStyle/>
          <a:p>
            <a:pPr rtl="0"/>
            <a:endParaRPr lang="pt-BR" dirty="0"/>
          </a:p>
        </p:txBody>
      </p:sp>
      <p:sp>
        <p:nvSpPr>
          <p:cNvPr id="4" name="Espaço Reservado para Número de Slide 3"/>
          <p:cNvSpPr>
            <a:spLocks noGrp="1"/>
          </p:cNvSpPr>
          <p:nvPr>
            <p:ph type="sldNum" sz="quarter" idx="12"/>
          </p:nvPr>
        </p:nvSpPr>
        <p:spPr/>
        <p:txBody>
          <a:bodyPr rtlCol="0"/>
          <a:lstStyle/>
          <a:p>
            <a:pPr rtl="0"/>
            <a:fld id="{BD266BE7-899D-4075-917F-DBDE33B6B692}" type="slidenum">
              <a:rPr lang="pt-BR" smtClean="0"/>
              <a:t>‹nº›</a:t>
            </a:fld>
            <a:endParaRPr lang="pt-B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ctr">
            <a:normAutofit/>
          </a:bodyPr>
          <a:lstStyle>
            <a:lvl1pPr>
              <a:defRPr sz="3000"/>
            </a:lvl1pPr>
          </a:lstStyle>
          <a:p>
            <a:pPr rtl="0"/>
            <a:r>
              <a:rPr lang="pt-BR"/>
              <a:t>Clique para editar o título Mestre</a:t>
            </a:r>
            <a:endParaRPr lang="pt-BR" dirty="0"/>
          </a:p>
        </p:txBody>
      </p:sp>
      <p:sp>
        <p:nvSpPr>
          <p:cNvPr id="4" name="Espaço Reservado para Texto 2"/>
          <p:cNvSpPr>
            <a:spLocks noGrp="1"/>
          </p:cNvSpPr>
          <p:nvPr>
            <p:ph type="body" sz="half" idx="2"/>
          </p:nvPr>
        </p:nvSpPr>
        <p:spPr>
          <a:xfrm>
            <a:off x="1291818" y="2465294"/>
            <a:ext cx="3834874" cy="3711669"/>
          </a:xfrm>
        </p:spPr>
        <p:txBody>
          <a:bodyPr rtlCol="0">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a:t>Clique para editar os estilos de texto Mestres</a:t>
            </a:r>
          </a:p>
        </p:txBody>
      </p:sp>
      <p:sp>
        <p:nvSpPr>
          <p:cNvPr id="3" name="Espaço Reservado para Conteúdo 3"/>
          <p:cNvSpPr>
            <a:spLocks noGrp="1"/>
          </p:cNvSpPr>
          <p:nvPr>
            <p:ph idx="1"/>
          </p:nvPr>
        </p:nvSpPr>
        <p:spPr>
          <a:xfrm>
            <a:off x="5518897" y="2465294"/>
            <a:ext cx="5174504" cy="3711669"/>
          </a:xfrm>
        </p:spPr>
        <p:txBody>
          <a:bodyPr rtlCol="0">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dirty="0"/>
          </a:p>
        </p:txBody>
      </p:sp>
      <p:sp>
        <p:nvSpPr>
          <p:cNvPr id="5" name="Espaço Reservado para Data 4"/>
          <p:cNvSpPr>
            <a:spLocks noGrp="1"/>
          </p:cNvSpPr>
          <p:nvPr>
            <p:ph type="dt" sz="half" idx="10"/>
          </p:nvPr>
        </p:nvSpPr>
        <p:spPr/>
        <p:txBody>
          <a:bodyPr rtlCol="0"/>
          <a:lstStyle/>
          <a:p>
            <a:pPr rtl="0"/>
            <a:fld id="{9C18B4DD-D571-4693-9866-45333624F2E8}" type="datetime1">
              <a:rPr lang="pt-BR" smtClean="0"/>
              <a:t>07/10/2020</a:t>
            </a:fld>
            <a:endParaRPr lang="pt-BR" dirty="0"/>
          </a:p>
        </p:txBody>
      </p:sp>
      <p:sp>
        <p:nvSpPr>
          <p:cNvPr id="6" name="Espaço Reservado para Rodapé 5"/>
          <p:cNvSpPr>
            <a:spLocks noGrp="1"/>
          </p:cNvSpPr>
          <p:nvPr>
            <p:ph type="ftr" sz="quarter" idx="11"/>
          </p:nvPr>
        </p:nvSpPr>
        <p:spPr/>
        <p:txBody>
          <a:bodyPr rtlCol="0"/>
          <a:lstStyle/>
          <a:p>
            <a:pPr rtl="0"/>
            <a:endParaRPr lang="pt-BR" dirty="0"/>
          </a:p>
        </p:txBody>
      </p:sp>
      <p:sp>
        <p:nvSpPr>
          <p:cNvPr id="7" name="Espaço Reservado para Número de Slide 6"/>
          <p:cNvSpPr>
            <a:spLocks noGrp="1"/>
          </p:cNvSpPr>
          <p:nvPr>
            <p:ph type="sldNum" sz="quarter" idx="12"/>
          </p:nvPr>
        </p:nvSpPr>
        <p:spPr/>
        <p:txBody>
          <a:bodyPr rtlCol="0"/>
          <a:lstStyle/>
          <a:p>
            <a:pPr rtl="0"/>
            <a:fld id="{BD266BE7-899D-4075-917F-DBDE33B6B692}" type="slidenum">
              <a:rPr lang="pt-BR" smtClean="0"/>
              <a:t>‹nº›</a:t>
            </a:fld>
            <a:endParaRPr lang="pt-B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ctr">
            <a:normAutofit/>
          </a:bodyPr>
          <a:lstStyle>
            <a:lvl1pPr>
              <a:defRPr sz="3000"/>
            </a:lvl1pPr>
          </a:lstStyle>
          <a:p>
            <a:pPr rtl="0"/>
            <a:r>
              <a:rPr lang="pt-BR"/>
              <a:t>Clique para editar o título Mestre</a:t>
            </a:r>
            <a:endParaRPr lang="pt-BR" dirty="0"/>
          </a:p>
        </p:txBody>
      </p:sp>
      <p:sp>
        <p:nvSpPr>
          <p:cNvPr id="4" name="Espaço Reservado para Texto 3"/>
          <p:cNvSpPr>
            <a:spLocks noGrp="1"/>
          </p:cNvSpPr>
          <p:nvPr>
            <p:ph type="body" sz="half" idx="2"/>
          </p:nvPr>
        </p:nvSpPr>
        <p:spPr>
          <a:xfrm>
            <a:off x="1291819" y="2465293"/>
            <a:ext cx="3834874" cy="3711669"/>
          </a:xfrm>
        </p:spPr>
        <p:txBody>
          <a:bodyPr rtlCol="0">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pt-BR"/>
              <a:t>Clique para editar os estilos de texto Mestres</a:t>
            </a:r>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a:off x="5518896" y="1828456"/>
            <a:ext cx="5389895" cy="5029544"/>
          </a:xfrm>
        </p:spPr>
        <p:txBody>
          <a:bodyPr tIns="13716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a:t>Clique no ícone para adicionar uma imagem</a:t>
            </a:r>
            <a:endParaRPr lang="pt-BR" dirty="0"/>
          </a:p>
        </p:txBody>
      </p:sp>
      <p:sp>
        <p:nvSpPr>
          <p:cNvPr id="5" name="Espaço Reservado para Data 4"/>
          <p:cNvSpPr>
            <a:spLocks noGrp="1"/>
          </p:cNvSpPr>
          <p:nvPr>
            <p:ph type="dt" sz="half" idx="10"/>
          </p:nvPr>
        </p:nvSpPr>
        <p:spPr/>
        <p:txBody>
          <a:bodyPr rtlCol="0"/>
          <a:lstStyle/>
          <a:p>
            <a:pPr rtl="0"/>
            <a:fld id="{FC1B094A-3F7C-4AB4-B88E-1616BDFB30F3}" type="datetime1">
              <a:rPr lang="pt-BR" smtClean="0"/>
              <a:t>07/10/2020</a:t>
            </a:fld>
            <a:endParaRPr lang="pt-BR" dirty="0"/>
          </a:p>
        </p:txBody>
      </p:sp>
      <p:sp>
        <p:nvSpPr>
          <p:cNvPr id="6" name="Espaço Reservado para Rodapé 5"/>
          <p:cNvSpPr>
            <a:spLocks noGrp="1"/>
          </p:cNvSpPr>
          <p:nvPr>
            <p:ph type="ftr" sz="quarter" idx="11"/>
          </p:nvPr>
        </p:nvSpPr>
        <p:spPr/>
        <p:txBody>
          <a:bodyPr rtlCol="0"/>
          <a:lstStyle/>
          <a:p>
            <a:pPr rtl="0"/>
            <a:endParaRPr lang="pt-BR" dirty="0"/>
          </a:p>
        </p:txBody>
      </p:sp>
      <p:sp>
        <p:nvSpPr>
          <p:cNvPr id="7" name="Espaço Reservado para Número de Slide 6"/>
          <p:cNvSpPr>
            <a:spLocks noGrp="1"/>
          </p:cNvSpPr>
          <p:nvPr>
            <p:ph type="sldNum" sz="quarter" idx="12"/>
          </p:nvPr>
        </p:nvSpPr>
        <p:spPr/>
        <p:txBody>
          <a:bodyPr rtlCol="0"/>
          <a:lstStyle/>
          <a:p>
            <a:pPr rtl="0"/>
            <a:fld id="{BD266BE7-899D-4075-917F-DBDE33B6B692}" type="slidenum">
              <a:rPr lang="pt-BR" smtClean="0"/>
              <a:t>‹nº›</a:t>
            </a:fld>
            <a:endParaRPr lang="pt-B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ângulo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dirty="0"/>
          </a:p>
        </p:txBody>
      </p:sp>
      <p:pic>
        <p:nvPicPr>
          <p:cNvPr id="8" name="Imagem 7"/>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Espaço Reservado para Título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pPr rtl="0"/>
            <a:r>
              <a:rPr lang="pt-BR" dirty="0"/>
              <a:t>Clique para editar o estilo de título Mestre</a:t>
            </a:r>
          </a:p>
        </p:txBody>
      </p:sp>
      <p:sp>
        <p:nvSpPr>
          <p:cNvPr id="3" name="Espaço Reservado para Texto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rtl="0"/>
            <a:r>
              <a:rPr lang="pt-BR" dirty="0"/>
              <a:t>Clique para editar o texto Mestre</a:t>
            </a:r>
          </a:p>
          <a:p>
            <a:pPr lvl="1" rtl="0"/>
            <a:r>
              <a:rPr lang="pt-BR" dirty="0"/>
              <a:t>Segundo nível</a:t>
            </a:r>
          </a:p>
          <a:p>
            <a:pPr lvl="2" rtl="0"/>
            <a:r>
              <a:rPr lang="pt-BR" dirty="0"/>
              <a:t>Terceiro nível</a:t>
            </a:r>
          </a:p>
          <a:p>
            <a:pPr lvl="3" rtl="0"/>
            <a:r>
              <a:rPr lang="pt-BR" dirty="0"/>
              <a:t>Quarto nível</a:t>
            </a:r>
          </a:p>
          <a:p>
            <a:pPr lvl="4" rtl="0"/>
            <a:r>
              <a:rPr lang="pt-BR" dirty="0"/>
              <a:t>Quinto nível</a:t>
            </a:r>
          </a:p>
          <a:p>
            <a:pPr lvl="5" rtl="0"/>
            <a:r>
              <a:rPr lang="pt-BR" dirty="0"/>
              <a:t>Sexto</a:t>
            </a:r>
          </a:p>
          <a:p>
            <a:pPr lvl="6" rtl="0"/>
            <a:r>
              <a:rPr lang="pt-BR" dirty="0"/>
              <a:t>Sétimo</a:t>
            </a:r>
          </a:p>
          <a:p>
            <a:pPr lvl="7" rtl="0"/>
            <a:r>
              <a:rPr lang="pt-BR" dirty="0"/>
              <a:t>Oitavo</a:t>
            </a:r>
          </a:p>
          <a:p>
            <a:pPr lvl="8" rtl="0"/>
            <a:r>
              <a:rPr lang="pt-BR" dirty="0"/>
              <a:t>Nono</a:t>
            </a:r>
          </a:p>
        </p:txBody>
      </p:sp>
      <p:sp>
        <p:nvSpPr>
          <p:cNvPr id="4" name="Espaço Reservado para Data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pPr rtl="0"/>
            <a:fld id="{7577AC4E-A065-4165-9720-156E6C8028D0}" type="datetime1">
              <a:rPr lang="pt-BR" smtClean="0"/>
              <a:t>07/10/2020</a:t>
            </a:fld>
            <a:endParaRPr lang="pt-BR" dirty="0"/>
          </a:p>
        </p:txBody>
      </p:sp>
      <p:sp>
        <p:nvSpPr>
          <p:cNvPr id="5" name="Espaço Reservado para Rodapé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pPr rtl="0"/>
            <a:endParaRPr lang="pt-BR" dirty="0"/>
          </a:p>
        </p:txBody>
      </p:sp>
      <p:sp>
        <p:nvSpPr>
          <p:cNvPr id="6" name="Espaço Reservado para Número de Slide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pPr rtl="0"/>
            <a:fld id="{BD266BE7-899D-4075-917F-DBDE33B6B692}" type="slidenum">
              <a:rPr lang="pt-BR" smtClean="0"/>
              <a:pPr rtl="0"/>
              <a:t>‹nº›</a:t>
            </a:fld>
            <a:endParaRPr lang="pt-BR"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3hWy7mDdvL8?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todamateria.com.br/tratado-de-tordesilhas/" TargetMode="External"/><Relationship Id="rId2" Type="http://schemas.openxmlformats.org/officeDocument/2006/relationships/hyperlink" Target="https://www.todamateria.com.br/capitanias-hereditaria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undoeducacao.uol.com.br/historiadobrasil/capitanias-hereditarias.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pt-BR" dirty="0"/>
              <a:t>Memória</a:t>
            </a:r>
          </a:p>
        </p:txBody>
      </p:sp>
      <p:sp>
        <p:nvSpPr>
          <p:cNvPr id="3" name="Subtítulo 2"/>
          <p:cNvSpPr>
            <a:spLocks noGrp="1"/>
          </p:cNvSpPr>
          <p:nvPr>
            <p:ph type="subTitle" idx="1"/>
          </p:nvPr>
        </p:nvSpPr>
        <p:spPr/>
        <p:txBody>
          <a:bodyPr rtlCol="0"/>
          <a:lstStyle/>
          <a:p>
            <a:pPr rtl="0"/>
            <a:r>
              <a:rPr lang="pt-BR" dirty="0"/>
              <a:t>Lembranças e Esquecimento </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1CB51-D7F7-436A-87DE-E761458F5A6C}"/>
              </a:ext>
            </a:extLst>
          </p:cNvPr>
          <p:cNvSpPr>
            <a:spLocks noGrp="1"/>
          </p:cNvSpPr>
          <p:nvPr>
            <p:ph type="title"/>
          </p:nvPr>
        </p:nvSpPr>
        <p:spPr/>
        <p:txBody>
          <a:bodyPr/>
          <a:lstStyle/>
          <a:p>
            <a:endParaRPr lang="pt-BR"/>
          </a:p>
        </p:txBody>
      </p:sp>
      <p:pic>
        <p:nvPicPr>
          <p:cNvPr id="4" name="Mídia Online 3" title="A influência da culinária da africana no Brasil">
            <a:hlinkClick r:id="" action="ppaction://media"/>
            <a:extLst>
              <a:ext uri="{FF2B5EF4-FFF2-40B4-BE49-F238E27FC236}">
                <a16:creationId xmlns:a16="http://schemas.microsoft.com/office/drawing/2014/main" id="{FEF3E3D7-18E8-44D6-8FC0-C474315E5F2E}"/>
              </a:ext>
            </a:extLst>
          </p:cNvPr>
          <p:cNvPicPr>
            <a:picLocks noGrp="1" noRot="1" noChangeAspect="1"/>
          </p:cNvPicPr>
          <p:nvPr>
            <p:ph idx="1"/>
            <a:videoFile r:link="rId1"/>
          </p:nvPr>
        </p:nvPicPr>
        <p:blipFill>
          <a:blip r:embed="rId3"/>
          <a:stretch>
            <a:fillRect/>
          </a:stretch>
        </p:blipFill>
        <p:spPr>
          <a:xfrm>
            <a:off x="2551113" y="2190750"/>
            <a:ext cx="7086600" cy="3986213"/>
          </a:xfrm>
          <a:prstGeom prst="rect">
            <a:avLst/>
          </a:prstGeom>
        </p:spPr>
      </p:pic>
    </p:spTree>
    <p:extLst>
      <p:ext uri="{BB962C8B-B14F-4D97-AF65-F5344CB8AC3E}">
        <p14:creationId xmlns:p14="http://schemas.microsoft.com/office/powerpoint/2010/main" val="195199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FC500E-D5FD-4F02-8843-E2EB61E84083}"/>
              </a:ext>
            </a:extLst>
          </p:cNvPr>
          <p:cNvSpPr>
            <a:spLocks noGrp="1"/>
          </p:cNvSpPr>
          <p:nvPr>
            <p:ph type="title"/>
          </p:nvPr>
        </p:nvSpPr>
        <p:spPr/>
        <p:txBody>
          <a:bodyPr/>
          <a:lstStyle/>
          <a:p>
            <a:r>
              <a:rPr lang="pt-BR" dirty="0"/>
              <a:t>Música </a:t>
            </a:r>
          </a:p>
        </p:txBody>
      </p:sp>
      <p:sp>
        <p:nvSpPr>
          <p:cNvPr id="3" name="Espaço Reservado para Conteúdo 2">
            <a:extLst>
              <a:ext uri="{FF2B5EF4-FFF2-40B4-BE49-F238E27FC236}">
                <a16:creationId xmlns:a16="http://schemas.microsoft.com/office/drawing/2014/main" id="{1313A4A4-C1F7-4689-953D-AF02DD229992}"/>
              </a:ext>
            </a:extLst>
          </p:cNvPr>
          <p:cNvSpPr>
            <a:spLocks noGrp="1"/>
          </p:cNvSpPr>
          <p:nvPr>
            <p:ph idx="1"/>
          </p:nvPr>
        </p:nvSpPr>
        <p:spPr>
          <a:xfrm>
            <a:off x="1280160" y="1828456"/>
            <a:ext cx="9628632" cy="4757873"/>
          </a:xfrm>
        </p:spPr>
        <p:txBody>
          <a:bodyPr>
            <a:normAutofit fontScale="70000" lnSpcReduction="20000"/>
          </a:bodyPr>
          <a:lstStyle/>
          <a:p>
            <a:r>
              <a:rPr lang="pt-BR" b="1" dirty="0"/>
              <a:t>Coco de Roda</a:t>
            </a:r>
          </a:p>
          <a:p>
            <a:pPr marL="0" indent="0" algn="l">
              <a:buNone/>
            </a:pPr>
            <a:r>
              <a:rPr lang="pt-BR" b="0" i="0" dirty="0">
                <a:solidFill>
                  <a:srgbClr val="000000"/>
                </a:solidFill>
                <a:effectLst/>
                <a:latin typeface="open_sansregular"/>
              </a:rPr>
              <a:t>O coco de roda tem origem incerta, porém dentre os estados que se encontram como prováveis berços deste ritmo estão </a:t>
            </a:r>
            <a:r>
              <a:rPr lang="pt-BR" b="1" i="0" dirty="0">
                <a:solidFill>
                  <a:srgbClr val="000000"/>
                </a:solidFill>
                <a:effectLst/>
                <a:latin typeface="open_sansregular"/>
              </a:rPr>
              <a:t>Alagoas, Pernambuco e Paraíba</a:t>
            </a:r>
            <a:r>
              <a:rPr lang="pt-BR" b="0" i="0" dirty="0">
                <a:solidFill>
                  <a:srgbClr val="000000"/>
                </a:solidFill>
                <a:effectLst/>
                <a:latin typeface="open_sansregular"/>
              </a:rPr>
              <a:t>. Caracterizado pelo seu estilo particular de dança, </a:t>
            </a:r>
            <a:r>
              <a:rPr lang="pt-BR" b="1" i="0" dirty="0">
                <a:solidFill>
                  <a:srgbClr val="000000"/>
                </a:solidFill>
                <a:effectLst/>
                <a:latin typeface="open_sansregular"/>
              </a:rPr>
              <a:t>o coco de roda pode ser praticado em duplas ou fileiras</a:t>
            </a:r>
            <a:r>
              <a:rPr lang="pt-BR" b="0" i="0" dirty="0">
                <a:solidFill>
                  <a:srgbClr val="000000"/>
                </a:solidFill>
                <a:effectLst/>
                <a:latin typeface="open_sansregular"/>
              </a:rPr>
              <a:t>. A influência africana e indígena tornou o coco um folguedo popular, com letras de músicas que falam sobre a natureza e a vida cotidiana. As canções são acompanhadas por instrumentos de percussão como o pandeiro, o ganzá e o surdo, e uma marcação realizada pela batida ritmada das palmas das mãos. A cantora pernambucana Selma do Coco e o grupo Coco Raízes de Arcoverde são referências deste ritmo.</a:t>
            </a:r>
          </a:p>
          <a:p>
            <a:r>
              <a:rPr lang="pt-BR" b="1" dirty="0"/>
              <a:t>Jongo </a:t>
            </a:r>
          </a:p>
          <a:p>
            <a:pPr marL="0" indent="0" algn="l">
              <a:buNone/>
            </a:pPr>
            <a:r>
              <a:rPr lang="pt-BR" b="0" i="0" dirty="0">
                <a:solidFill>
                  <a:srgbClr val="000000"/>
                </a:solidFill>
                <a:effectLst/>
                <a:latin typeface="open_sansregular"/>
              </a:rPr>
              <a:t>Trazido pelos escravos africanos, o jongo brasileiro tem características que variam de região para região. Apesar disso, a maior parte das canções evoca as crenças africanas, de modo que explora contextos religiosos e místicos. O canto é acompanhado de pandeiro, viola, tambores e berimbau. Por sua vez, a dança evolui como um tipo de jogo em que são feitos desafios entre os jongueiros.</a:t>
            </a:r>
          </a:p>
          <a:p>
            <a:r>
              <a:rPr lang="pt-BR" b="1" dirty="0" err="1"/>
              <a:t>Ludun</a:t>
            </a:r>
            <a:endParaRPr lang="pt-BR" b="1" dirty="0"/>
          </a:p>
          <a:p>
            <a:pPr marL="0" indent="0">
              <a:buNone/>
            </a:pPr>
            <a:r>
              <a:rPr lang="pt-BR" b="0" i="0" dirty="0">
                <a:solidFill>
                  <a:srgbClr val="000000"/>
                </a:solidFill>
                <a:effectLst/>
                <a:latin typeface="open_sansregular"/>
              </a:rPr>
              <a:t>Criado a partir do batuque dos africanos mesclado com alguns ritmos portugueses, o lundu se desenvolve com movimentos ondulares e é executado por flautas, tambores e alguns instrumentos de cordas, como o bandolim, quase sempre ignorando o canto. O lundu, com algumas modificações, ainda é praticado em algumas regiões do país, como no Pará, onde recebeu o nome de </a:t>
            </a:r>
            <a:r>
              <a:rPr lang="pt-BR" b="0" i="0" dirty="0">
                <a:solidFill>
                  <a:srgbClr val="000000"/>
                </a:solidFill>
                <a:effectLst/>
                <a:latin typeface="open_sansbold"/>
              </a:rPr>
              <a:t>lundu marajoara</a:t>
            </a:r>
            <a:r>
              <a:rPr lang="pt-BR" b="0" i="0" dirty="0">
                <a:solidFill>
                  <a:srgbClr val="000000"/>
                </a:solidFill>
                <a:effectLst/>
                <a:latin typeface="open_sansregular"/>
              </a:rPr>
              <a:t>, por ter sua origem na ilha de Marajó. Enfim, são muitos os ritmos brasileiros e, como toda manifestação artística, a música se adapta às mudanças da sociedade. São essas mudanças que revigoram e transformam a cultura do Brasil em uma das mais originais do planeta.</a:t>
            </a:r>
          </a:p>
          <a:p>
            <a:endParaRPr lang="pt-BR" dirty="0"/>
          </a:p>
        </p:txBody>
      </p:sp>
    </p:spTree>
    <p:extLst>
      <p:ext uri="{BB962C8B-B14F-4D97-AF65-F5344CB8AC3E}">
        <p14:creationId xmlns:p14="http://schemas.microsoft.com/office/powerpoint/2010/main" val="36328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FD4472-E9C9-4F21-B946-74B8A9BCC102}"/>
              </a:ext>
            </a:extLst>
          </p:cNvPr>
          <p:cNvSpPr>
            <a:spLocks noGrp="1"/>
          </p:cNvSpPr>
          <p:nvPr>
            <p:ph type="title"/>
          </p:nvPr>
        </p:nvSpPr>
        <p:spPr/>
        <p:txBody>
          <a:bodyPr/>
          <a:lstStyle/>
          <a:p>
            <a:r>
              <a:rPr lang="pt-BR" dirty="0"/>
              <a:t>Religião </a:t>
            </a:r>
          </a:p>
        </p:txBody>
      </p:sp>
      <p:sp>
        <p:nvSpPr>
          <p:cNvPr id="3" name="Espaço Reservado para Conteúdo 2">
            <a:extLst>
              <a:ext uri="{FF2B5EF4-FFF2-40B4-BE49-F238E27FC236}">
                <a16:creationId xmlns:a16="http://schemas.microsoft.com/office/drawing/2014/main" id="{9E50FEC4-471B-4021-82E9-7390A10D2D3A}"/>
              </a:ext>
            </a:extLst>
          </p:cNvPr>
          <p:cNvSpPr>
            <a:spLocks noGrp="1"/>
          </p:cNvSpPr>
          <p:nvPr>
            <p:ph idx="1"/>
          </p:nvPr>
        </p:nvSpPr>
        <p:spPr/>
        <p:txBody>
          <a:bodyPr>
            <a:normAutofit fontScale="70000" lnSpcReduction="20000"/>
          </a:bodyPr>
          <a:lstStyle/>
          <a:p>
            <a:r>
              <a:rPr lang="pt-BR" b="1" dirty="0" err="1"/>
              <a:t>Camdomblé</a:t>
            </a:r>
            <a:endParaRPr lang="pt-BR" b="1" dirty="0"/>
          </a:p>
          <a:p>
            <a:pPr marL="0" indent="0" algn="l">
              <a:buNone/>
            </a:pPr>
            <a:r>
              <a:rPr lang="pt-BR" b="0" i="0" dirty="0">
                <a:solidFill>
                  <a:srgbClr val="000000"/>
                </a:solidFill>
                <a:effectLst/>
                <a:latin typeface="open_sansregular"/>
              </a:rPr>
              <a:t>O </a:t>
            </a:r>
            <a:r>
              <a:rPr lang="pt-BR" b="0" i="0" dirty="0">
                <a:solidFill>
                  <a:srgbClr val="000000"/>
                </a:solidFill>
                <a:effectLst/>
                <a:latin typeface="open_sansbold"/>
              </a:rPr>
              <a:t>candomblé</a:t>
            </a:r>
            <a:r>
              <a:rPr lang="pt-BR" b="0" i="0" dirty="0">
                <a:solidFill>
                  <a:srgbClr val="000000"/>
                </a:solidFill>
                <a:effectLst/>
                <a:latin typeface="open_sansregular"/>
              </a:rPr>
              <a:t> chegou ao Brasil com o tráfico de escravos negros iorubá vindos da Nigéria; </a:t>
            </a:r>
            <a:r>
              <a:rPr lang="pt-BR" b="0" i="0" dirty="0" err="1">
                <a:solidFill>
                  <a:srgbClr val="000000"/>
                </a:solidFill>
                <a:effectLst/>
                <a:latin typeface="open_sansregular"/>
              </a:rPr>
              <a:t>jejes</a:t>
            </a:r>
            <a:r>
              <a:rPr lang="pt-BR" b="0" i="0" dirty="0">
                <a:solidFill>
                  <a:srgbClr val="000000"/>
                </a:solidFill>
                <a:effectLst/>
                <a:latin typeface="open_sansregular"/>
              </a:rPr>
              <a:t>, da costa de </a:t>
            </a:r>
            <a:r>
              <a:rPr lang="pt-BR" b="0" i="0" dirty="0" err="1">
                <a:solidFill>
                  <a:srgbClr val="000000"/>
                </a:solidFill>
                <a:effectLst/>
                <a:latin typeface="open_sansregular"/>
              </a:rPr>
              <a:t>Daomé</a:t>
            </a:r>
            <a:r>
              <a:rPr lang="pt-BR" b="0" i="0" dirty="0">
                <a:solidFill>
                  <a:srgbClr val="000000"/>
                </a:solidFill>
                <a:effectLst/>
                <a:latin typeface="open_sansregular"/>
              </a:rPr>
              <a:t>; e bantos, do sudoeste africano, entre os séculos XVI e XIX. A religião está ligada a elementos da natureza que são representados por divindades, os orixás, que têm cada um deles o seu dia, a sua cor, a sua comida e as saudações específicas.</a:t>
            </a:r>
          </a:p>
          <a:p>
            <a:pPr marL="0" indent="0" algn="l">
              <a:buNone/>
            </a:pPr>
            <a:r>
              <a:rPr lang="pt-BR" b="0" i="0" dirty="0">
                <a:solidFill>
                  <a:srgbClr val="000000"/>
                </a:solidFill>
                <a:effectLst/>
                <a:latin typeface="open_sansregular"/>
              </a:rPr>
              <a:t>Considerado bruxaria, o candomblé sofreu com a perseguição da polícia e dos portugueses. Para escapar da pressão dos colonizadores, seus adeptos passaram a associar os orixás a santos católicos. O candomblé estabeleceu-se primeiro na Bahia e de lá se disseminou por todo o país.</a:t>
            </a:r>
          </a:p>
          <a:p>
            <a:r>
              <a:rPr lang="pt-BR" b="1" dirty="0"/>
              <a:t>Umbanda</a:t>
            </a:r>
          </a:p>
          <a:p>
            <a:pPr marL="0" indent="0" algn="l">
              <a:buNone/>
            </a:pPr>
            <a:r>
              <a:rPr lang="pt-BR" b="0" i="0" dirty="0">
                <a:solidFill>
                  <a:srgbClr val="000000"/>
                </a:solidFill>
                <a:effectLst/>
                <a:latin typeface="open_sansregular"/>
              </a:rPr>
              <a:t>A </a:t>
            </a:r>
            <a:r>
              <a:rPr lang="pt-BR" b="0" i="0" dirty="0">
                <a:solidFill>
                  <a:srgbClr val="000000"/>
                </a:solidFill>
                <a:effectLst/>
                <a:latin typeface="open_sansbold"/>
              </a:rPr>
              <a:t>umbanda</a:t>
            </a:r>
            <a:r>
              <a:rPr lang="pt-BR" b="0" i="0" dirty="0">
                <a:solidFill>
                  <a:srgbClr val="000000"/>
                </a:solidFill>
                <a:effectLst/>
                <a:latin typeface="open_sansregular"/>
              </a:rPr>
              <a:t> é mais recente, tem origem no Rio de janeiro e as primeiras manifestações datam da década de 1920. Ela incorporou rituais do candomblé, do catolicismo e também do espiritismo kardecista, e por isso é considerada uma religião popular e mais brasileira.</a:t>
            </a:r>
          </a:p>
          <a:p>
            <a:pPr marL="0" indent="0" algn="l">
              <a:buNone/>
            </a:pPr>
            <a:r>
              <a:rPr lang="pt-BR" b="0" i="0" dirty="0">
                <a:solidFill>
                  <a:srgbClr val="000000"/>
                </a:solidFill>
                <a:effectLst/>
                <a:latin typeface="open_sansregular"/>
              </a:rPr>
              <a:t>Na umbanda, os orixás têm papel de destaque assim como no candomblé, e algumas saudações e práticas religiosas são parecidas, mas nela prevalecem as entidades espirituais chamadas guias, que se comunicam, como </a:t>
            </a:r>
            <a:r>
              <a:rPr lang="pt-BR" b="0" i="0" dirty="0" err="1">
                <a:solidFill>
                  <a:srgbClr val="000000"/>
                </a:solidFill>
                <a:effectLst/>
                <a:latin typeface="open_sansregular"/>
              </a:rPr>
              <a:t>pombajiras</a:t>
            </a:r>
            <a:r>
              <a:rPr lang="pt-BR" b="0" i="0" dirty="0">
                <a:solidFill>
                  <a:srgbClr val="000000"/>
                </a:solidFill>
                <a:effectLst/>
                <a:latin typeface="open_sansregular"/>
              </a:rPr>
              <a:t>, caboclos e pretos-velhos, por meio dos médiuns.</a:t>
            </a:r>
          </a:p>
          <a:p>
            <a:endParaRPr lang="pt-BR" b="1" dirty="0"/>
          </a:p>
        </p:txBody>
      </p:sp>
    </p:spTree>
    <p:extLst>
      <p:ext uri="{BB962C8B-B14F-4D97-AF65-F5344CB8AC3E}">
        <p14:creationId xmlns:p14="http://schemas.microsoft.com/office/powerpoint/2010/main" val="90534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EE3E-A087-4450-A95E-2CA0FDC51741}"/>
              </a:ext>
            </a:extLst>
          </p:cNvPr>
          <p:cNvSpPr>
            <a:spLocks noGrp="1"/>
          </p:cNvSpPr>
          <p:nvPr>
            <p:ph type="title"/>
          </p:nvPr>
        </p:nvSpPr>
        <p:spPr/>
        <p:txBody>
          <a:bodyPr/>
          <a:lstStyle/>
          <a:p>
            <a:r>
              <a:rPr lang="pt-BR" i="1" dirty="0"/>
              <a:t>Bonecas </a:t>
            </a:r>
            <a:r>
              <a:rPr lang="pt-BR" i="1" dirty="0" err="1"/>
              <a:t>Abayomi</a:t>
            </a:r>
            <a:r>
              <a:rPr lang="pt-BR" i="1" dirty="0"/>
              <a:t> </a:t>
            </a:r>
            <a:r>
              <a:rPr lang="pt-BR" dirty="0"/>
              <a:t>– Aquela que traz felicidade </a:t>
            </a:r>
          </a:p>
        </p:txBody>
      </p:sp>
      <p:pic>
        <p:nvPicPr>
          <p:cNvPr id="1026" name="Picture 2" descr="Bonecas Abayomi | Bonecas africanas, Bonecas abayomi, Boneca negra">
            <a:extLst>
              <a:ext uri="{FF2B5EF4-FFF2-40B4-BE49-F238E27FC236}">
                <a16:creationId xmlns:a16="http://schemas.microsoft.com/office/drawing/2014/main" id="{24FFAB14-0C3F-4399-AB96-A50208080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1905000"/>
            <a:ext cx="3541644" cy="47221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o fazer Bonecas Abayomi Passo a passo | Bonecas abayomi, Como fazer  boneca, Bonecas africanas">
            <a:extLst>
              <a:ext uri="{FF2B5EF4-FFF2-40B4-BE49-F238E27FC236}">
                <a16:creationId xmlns:a16="http://schemas.microsoft.com/office/drawing/2014/main" id="{083F34FA-A68F-4BB8-B77D-B7AD19CB2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393" y="1905000"/>
            <a:ext cx="3541644" cy="468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27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D5B3D-40F3-42B2-B503-668C5BCC9D96}"/>
              </a:ext>
            </a:extLst>
          </p:cNvPr>
          <p:cNvSpPr>
            <a:spLocks noGrp="1"/>
          </p:cNvSpPr>
          <p:nvPr>
            <p:ph type="title"/>
          </p:nvPr>
        </p:nvSpPr>
        <p:spPr/>
        <p:txBody>
          <a:bodyPr>
            <a:normAutofit fontScale="90000"/>
          </a:bodyPr>
          <a:lstStyle/>
          <a:p>
            <a:r>
              <a:rPr lang="pt-BR" b="1" i="0" dirty="0">
                <a:effectLst/>
                <a:latin typeface="opensans"/>
              </a:rPr>
              <a:t>Fantástico reúne vítimas de preconceito para discutir: que Brasil é esse?</a:t>
            </a:r>
            <a:br>
              <a:rPr lang="pt-BR" b="1" i="0" dirty="0">
                <a:solidFill>
                  <a:srgbClr val="111111"/>
                </a:solidFill>
                <a:effectLst/>
                <a:latin typeface="opensans"/>
              </a:rPr>
            </a:br>
            <a:endParaRPr lang="pt-BR" dirty="0"/>
          </a:p>
        </p:txBody>
      </p:sp>
      <p:sp>
        <p:nvSpPr>
          <p:cNvPr id="3" name="Espaço Reservado para Conteúdo 2">
            <a:extLst>
              <a:ext uri="{FF2B5EF4-FFF2-40B4-BE49-F238E27FC236}">
                <a16:creationId xmlns:a16="http://schemas.microsoft.com/office/drawing/2014/main" id="{2FB583A6-4568-4CCC-A7CD-171CD3517A7A}"/>
              </a:ext>
            </a:extLst>
          </p:cNvPr>
          <p:cNvSpPr>
            <a:spLocks noGrp="1"/>
          </p:cNvSpPr>
          <p:nvPr>
            <p:ph idx="1"/>
          </p:nvPr>
        </p:nvSpPr>
        <p:spPr>
          <a:xfrm>
            <a:off x="1280160" y="2044975"/>
            <a:ext cx="9628632" cy="3986213"/>
          </a:xfrm>
        </p:spPr>
        <p:txBody>
          <a:bodyPr>
            <a:normAutofit fontScale="92500"/>
          </a:bodyPr>
          <a:lstStyle/>
          <a:p>
            <a:pPr marL="0" indent="0" algn="l" fontAlgn="auto">
              <a:buNone/>
            </a:pPr>
            <a:r>
              <a:rPr lang="pt-BR" b="0" i="0" dirty="0">
                <a:solidFill>
                  <a:srgbClr val="333333"/>
                </a:solidFill>
                <a:effectLst/>
                <a:latin typeface="opensans"/>
              </a:rPr>
              <a:t>Três casos com acusações de injúrias raciais e racismo aconteceram esta semana, em Minas Gerais. Situação vivida por brasileiros também fora do país. Os jogadores </a:t>
            </a:r>
            <a:r>
              <a:rPr lang="pt-BR" b="0" i="0" dirty="0" err="1">
                <a:solidFill>
                  <a:srgbClr val="333333"/>
                </a:solidFill>
                <a:effectLst/>
                <a:latin typeface="opensans"/>
              </a:rPr>
              <a:t>Taison</a:t>
            </a:r>
            <a:r>
              <a:rPr lang="pt-BR" b="0" i="0" dirty="0">
                <a:solidFill>
                  <a:srgbClr val="333333"/>
                </a:solidFill>
                <a:effectLst/>
                <a:latin typeface="opensans"/>
              </a:rPr>
              <a:t> e Dentinho sofreram ofensas racistas durante um jogo, na Ucrânia, no último fim de semana.</a:t>
            </a:r>
          </a:p>
          <a:p>
            <a:pPr marL="0" indent="0" algn="l" fontAlgn="auto">
              <a:buNone/>
            </a:pPr>
            <a:r>
              <a:rPr lang="pt-BR" b="0" i="0" dirty="0">
                <a:solidFill>
                  <a:srgbClr val="333333"/>
                </a:solidFill>
                <a:effectLst/>
                <a:latin typeface="opensans"/>
              </a:rPr>
              <a:t>No clássico entre Atlético e Cruzeiro, no Mineirão, um segurança foi xingado de macaco por dois torcedores. Uma cozinheira diz que foi chamada de crioula durante uma discussão no restaurante em que trabalha. Já uma cuidadora recebeu uma oferta de trabalho preconceituosa, por um aplicativo de mensagens.</a:t>
            </a:r>
          </a:p>
          <a:p>
            <a:pPr marL="0" indent="0" algn="l" fontAlgn="auto">
              <a:buNone/>
            </a:pPr>
            <a:r>
              <a:rPr lang="pt-BR" b="0" i="0" dirty="0">
                <a:solidFill>
                  <a:srgbClr val="333333"/>
                </a:solidFill>
                <a:effectLst/>
                <a:latin typeface="opensans"/>
              </a:rPr>
              <a:t>A mensagem no celular é racista porque impede o acesso dos negros a uma oportunidade de emprego. O mesmo crime ocorre quando uma pessoa é proibida de entrar em determinado lugar por causa da cor da pele. Já as agressões verbais direcionadas a cor, a raça ou a etnia, na lei são consideradas injúria racial.</a:t>
            </a:r>
          </a:p>
          <a:p>
            <a:endParaRPr lang="pt-BR" dirty="0"/>
          </a:p>
        </p:txBody>
      </p:sp>
    </p:spTree>
    <p:extLst>
      <p:ext uri="{BB962C8B-B14F-4D97-AF65-F5344CB8AC3E}">
        <p14:creationId xmlns:p14="http://schemas.microsoft.com/office/powerpoint/2010/main" val="116631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E46DC09-6BD0-4635-88C8-C106F7E8A385}"/>
              </a:ext>
            </a:extLst>
          </p:cNvPr>
          <p:cNvSpPr>
            <a:spLocks noGrp="1"/>
          </p:cNvSpPr>
          <p:nvPr>
            <p:ph idx="1"/>
          </p:nvPr>
        </p:nvSpPr>
        <p:spPr/>
        <p:txBody>
          <a:bodyPr/>
          <a:lstStyle/>
          <a:p>
            <a:endParaRPr lang="pt-BR" dirty="0"/>
          </a:p>
          <a:p>
            <a:r>
              <a:rPr lang="pt-BR" dirty="0"/>
              <a:t>O que é racismo?</a:t>
            </a:r>
          </a:p>
          <a:p>
            <a:r>
              <a:rPr lang="pt-BR" dirty="0"/>
              <a:t>Você acredita que existe racismo no Brasil?</a:t>
            </a:r>
          </a:p>
          <a:p>
            <a:r>
              <a:rPr lang="pt-BR" dirty="0"/>
              <a:t>O que podemos fazer para combater esse racismo?</a:t>
            </a:r>
          </a:p>
          <a:p>
            <a:r>
              <a:rPr lang="pt-BR" dirty="0"/>
              <a:t>De acordo com os nossos estudos, você acredita que os negros e indígenas tem as mesmas oportunidades que os brancos na sociedade?</a:t>
            </a:r>
          </a:p>
        </p:txBody>
      </p:sp>
    </p:spTree>
    <p:extLst>
      <p:ext uri="{BB962C8B-B14F-4D97-AF65-F5344CB8AC3E}">
        <p14:creationId xmlns:p14="http://schemas.microsoft.com/office/powerpoint/2010/main" val="78447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C821120-E47D-4D74-8FA6-B3A7684B796D}"/>
              </a:ext>
            </a:extLst>
          </p:cNvPr>
          <p:cNvSpPr>
            <a:spLocks noGrp="1"/>
          </p:cNvSpPr>
          <p:nvPr>
            <p:ph idx="4294967295"/>
          </p:nvPr>
        </p:nvSpPr>
        <p:spPr>
          <a:xfrm>
            <a:off x="331304" y="388523"/>
            <a:ext cx="11860696" cy="6356834"/>
          </a:xfrm>
        </p:spPr>
        <p:txBody>
          <a:bodyPr>
            <a:noAutofit/>
          </a:bodyPr>
          <a:lstStyle/>
          <a:p>
            <a:pPr marL="0" indent="0" algn="ctr" fontAlgn="base">
              <a:lnSpc>
                <a:spcPct val="120000"/>
              </a:lnSpc>
              <a:spcBef>
                <a:spcPts val="0"/>
              </a:spcBef>
              <a:buNone/>
            </a:pPr>
            <a:r>
              <a:rPr lang="pt-BR" sz="1000" b="1" i="0" dirty="0">
                <a:solidFill>
                  <a:srgbClr val="333333"/>
                </a:solidFill>
                <a:effectLst/>
                <a:latin typeface="Open Sans"/>
              </a:rPr>
              <a:t>O Racismo</a:t>
            </a:r>
          </a:p>
          <a:p>
            <a:pPr marL="0" indent="0" algn="l" fontAlgn="base">
              <a:lnSpc>
                <a:spcPct val="120000"/>
              </a:lnSpc>
              <a:spcBef>
                <a:spcPts val="0"/>
              </a:spcBef>
              <a:buNone/>
            </a:pPr>
            <a:r>
              <a:rPr lang="pt-BR" sz="1050" b="0" i="0" dirty="0">
                <a:solidFill>
                  <a:srgbClr val="002142"/>
                </a:solidFill>
                <a:effectLst/>
                <a:latin typeface="Open Sans"/>
              </a:rPr>
              <a:t>– Escuta aqui, ó </a:t>
            </a:r>
            <a:r>
              <a:rPr lang="pt-BR" sz="1050" b="0" i="0" dirty="0" err="1">
                <a:solidFill>
                  <a:srgbClr val="002142"/>
                </a:solidFill>
                <a:effectLst/>
                <a:latin typeface="Open Sans"/>
              </a:rPr>
              <a:t>criolo</a:t>
            </a:r>
            <a:r>
              <a:rPr lang="pt-BR" sz="1050" b="0" i="0" dirty="0">
                <a:solidFill>
                  <a:srgbClr val="002142"/>
                </a:solidFill>
                <a:effectLst/>
                <a:latin typeface="Open Sans"/>
              </a:rPr>
              <a:t>…- O que foi?</a:t>
            </a:r>
          </a:p>
          <a:p>
            <a:pPr marL="0" indent="0" algn="l" fontAlgn="base">
              <a:lnSpc>
                <a:spcPct val="120000"/>
              </a:lnSpc>
              <a:spcBef>
                <a:spcPts val="0"/>
              </a:spcBef>
              <a:buNone/>
            </a:pPr>
            <a:r>
              <a:rPr lang="pt-BR" sz="1050" b="0" i="0" dirty="0">
                <a:solidFill>
                  <a:srgbClr val="002142"/>
                </a:solidFill>
                <a:effectLst/>
                <a:latin typeface="Open Sans"/>
              </a:rPr>
              <a:t>– Você andou dizendo por aí que no Brasil existe racismo.</a:t>
            </a:r>
          </a:p>
          <a:p>
            <a:pPr marL="0" indent="0" algn="l" fontAlgn="base">
              <a:lnSpc>
                <a:spcPct val="120000"/>
              </a:lnSpc>
              <a:spcBef>
                <a:spcPts val="0"/>
              </a:spcBef>
              <a:buNone/>
            </a:pPr>
            <a:r>
              <a:rPr lang="pt-BR" sz="1050" b="0" i="0" dirty="0">
                <a:solidFill>
                  <a:srgbClr val="002142"/>
                </a:solidFill>
                <a:effectLst/>
                <a:latin typeface="Open Sans"/>
              </a:rPr>
              <a:t>– E não existe?</a:t>
            </a:r>
          </a:p>
          <a:p>
            <a:pPr marL="0" indent="0" algn="l" fontAlgn="base">
              <a:lnSpc>
                <a:spcPct val="120000"/>
              </a:lnSpc>
              <a:spcBef>
                <a:spcPts val="0"/>
              </a:spcBef>
              <a:buNone/>
            </a:pPr>
            <a:r>
              <a:rPr lang="pt-BR" sz="1050" b="0" i="0" dirty="0">
                <a:solidFill>
                  <a:srgbClr val="002142"/>
                </a:solidFill>
                <a:effectLst/>
                <a:latin typeface="Open Sans"/>
              </a:rPr>
              <a:t>– Isso é </a:t>
            </a:r>
            <a:r>
              <a:rPr lang="pt-BR" sz="1050" b="0" i="0" dirty="0" err="1">
                <a:solidFill>
                  <a:srgbClr val="002142"/>
                </a:solidFill>
                <a:effectLst/>
                <a:latin typeface="Open Sans"/>
              </a:rPr>
              <a:t>negrice</a:t>
            </a:r>
            <a:r>
              <a:rPr lang="pt-BR" sz="1050" b="0" i="0" dirty="0">
                <a:solidFill>
                  <a:srgbClr val="002142"/>
                </a:solidFill>
                <a:effectLst/>
                <a:latin typeface="Open Sans"/>
              </a:rPr>
              <a:t> sua. E eu que sempre te considerei um negro de alma branca… É, não adianta. Negro quando não faz na entrada…</a:t>
            </a:r>
          </a:p>
          <a:p>
            <a:pPr marL="0" indent="0" algn="l" fontAlgn="base">
              <a:lnSpc>
                <a:spcPct val="120000"/>
              </a:lnSpc>
              <a:spcBef>
                <a:spcPts val="0"/>
              </a:spcBef>
              <a:buNone/>
            </a:pPr>
            <a:r>
              <a:rPr lang="pt-BR" sz="1050" b="0" i="0" dirty="0">
                <a:solidFill>
                  <a:srgbClr val="002142"/>
                </a:solidFill>
                <a:effectLst/>
                <a:latin typeface="Open Sans"/>
              </a:rPr>
              <a:t>– Mas aqui existe racismo.</a:t>
            </a:r>
          </a:p>
          <a:p>
            <a:pPr marL="0" indent="0" algn="l" fontAlgn="base">
              <a:lnSpc>
                <a:spcPct val="120000"/>
              </a:lnSpc>
              <a:spcBef>
                <a:spcPts val="0"/>
              </a:spcBef>
              <a:buNone/>
            </a:pPr>
            <a:r>
              <a:rPr lang="pt-BR" sz="1050" b="0" i="0" dirty="0">
                <a:solidFill>
                  <a:srgbClr val="002142"/>
                </a:solidFill>
                <a:effectLst/>
                <a:latin typeface="Open Sans"/>
              </a:rPr>
              <a:t>– Existe nada. Vocês têm toda a liberdade, têm tudo o que gostam. Têm carnaval, têm futebol, têm melancia… E emprego é o que não falta. Lá em casa, por exemplo, estão precisando de empregada. Pra ser lixeiro, pra abrir buraco, ninguém se habilita.</a:t>
            </a:r>
          </a:p>
          <a:p>
            <a:pPr marL="0" indent="0" algn="l" fontAlgn="base">
              <a:lnSpc>
                <a:spcPct val="120000"/>
              </a:lnSpc>
              <a:spcBef>
                <a:spcPts val="0"/>
              </a:spcBef>
              <a:buNone/>
            </a:pPr>
            <a:r>
              <a:rPr lang="pt-BR" sz="1050" b="0" i="0" dirty="0">
                <a:solidFill>
                  <a:srgbClr val="002142"/>
                </a:solidFill>
                <a:effectLst/>
                <a:latin typeface="Open Sans"/>
              </a:rPr>
              <a:t>Agora, pra uma cachacinha e um baile estão sempre prontos. Raça de safados! E ainda se queixam!</a:t>
            </a:r>
          </a:p>
          <a:p>
            <a:pPr marL="0" indent="0" algn="l" fontAlgn="base">
              <a:lnSpc>
                <a:spcPct val="120000"/>
              </a:lnSpc>
              <a:spcBef>
                <a:spcPts val="0"/>
              </a:spcBef>
              <a:buNone/>
            </a:pPr>
            <a:r>
              <a:rPr lang="pt-BR" sz="1050" b="0" i="0" dirty="0">
                <a:solidFill>
                  <a:srgbClr val="002142"/>
                </a:solidFill>
                <a:effectLst/>
                <a:latin typeface="Open Sans"/>
              </a:rPr>
              <a:t>– Eu insisto, aqui tem racismo.</a:t>
            </a:r>
          </a:p>
          <a:p>
            <a:pPr marL="0" indent="0" algn="l" fontAlgn="base">
              <a:lnSpc>
                <a:spcPct val="120000"/>
              </a:lnSpc>
              <a:spcBef>
                <a:spcPts val="0"/>
              </a:spcBef>
              <a:buNone/>
            </a:pPr>
            <a:r>
              <a:rPr lang="pt-BR" sz="1050" b="0" i="0" dirty="0">
                <a:solidFill>
                  <a:srgbClr val="002142"/>
                </a:solidFill>
                <a:effectLst/>
                <a:latin typeface="Open Sans"/>
              </a:rPr>
              <a:t>– Então prova, Beiçola. Prova. Eu alguma vez te virei a cara? Naquela vez que te encontrei conversando com a minha irmã, não te pedi com toda a educação que não aparecesse mais na nossa rua? Hein, tição? Quem apanhou de toda a família foi a minha irmã. Vais dizer que nós temos preconceito contra branco?</a:t>
            </a:r>
          </a:p>
          <a:p>
            <a:pPr marL="0" indent="0" algn="l" fontAlgn="base">
              <a:lnSpc>
                <a:spcPct val="120000"/>
              </a:lnSpc>
              <a:spcBef>
                <a:spcPts val="0"/>
              </a:spcBef>
              <a:buNone/>
            </a:pPr>
            <a:r>
              <a:rPr lang="pt-BR" sz="1050" b="0" i="0" dirty="0">
                <a:solidFill>
                  <a:srgbClr val="002142"/>
                </a:solidFill>
                <a:effectLst/>
                <a:latin typeface="Open Sans"/>
              </a:rPr>
              <a:t>– Não, mas…</a:t>
            </a:r>
          </a:p>
          <a:p>
            <a:pPr marL="0" indent="0" algn="l" fontAlgn="base">
              <a:lnSpc>
                <a:spcPct val="120000"/>
              </a:lnSpc>
              <a:spcBef>
                <a:spcPts val="0"/>
              </a:spcBef>
              <a:buNone/>
            </a:pPr>
            <a:r>
              <a:rPr lang="pt-BR" sz="1050" b="0" i="0" dirty="0">
                <a:solidFill>
                  <a:srgbClr val="002142"/>
                </a:solidFill>
                <a:effectLst/>
                <a:latin typeface="Open Sans"/>
              </a:rPr>
              <a:t>– Eu expliquei lá em casa que você não fez por mal, que não tinha confundido a menina com alguma </a:t>
            </a:r>
            <a:r>
              <a:rPr lang="pt-BR" sz="1050" b="0" i="0" dirty="0" err="1">
                <a:solidFill>
                  <a:srgbClr val="002142"/>
                </a:solidFill>
                <a:effectLst/>
                <a:latin typeface="Open Sans"/>
              </a:rPr>
              <a:t>empregadoza</a:t>
            </a:r>
            <a:r>
              <a:rPr lang="pt-BR" sz="1050" b="0" i="0" dirty="0">
                <a:solidFill>
                  <a:srgbClr val="002142"/>
                </a:solidFill>
                <a:effectLst/>
                <a:latin typeface="Open Sans"/>
              </a:rPr>
              <a:t> de cabelo ruim, não, que foi só um engano porque negro é burro mesmo. Fui teu amigão. Isso é racismo?</a:t>
            </a:r>
          </a:p>
          <a:p>
            <a:pPr marL="0" indent="0" algn="l" fontAlgn="base">
              <a:lnSpc>
                <a:spcPct val="120000"/>
              </a:lnSpc>
              <a:spcBef>
                <a:spcPts val="0"/>
              </a:spcBef>
              <a:buNone/>
            </a:pPr>
            <a:r>
              <a:rPr lang="pt-BR" sz="1050" b="0" i="0" dirty="0">
                <a:solidFill>
                  <a:srgbClr val="002142"/>
                </a:solidFill>
                <a:effectLst/>
                <a:latin typeface="Open Sans"/>
              </a:rPr>
              <a:t>– Eu sei, mas…</a:t>
            </a:r>
          </a:p>
          <a:p>
            <a:pPr marL="0" indent="0" algn="l" fontAlgn="base">
              <a:lnSpc>
                <a:spcPct val="120000"/>
              </a:lnSpc>
              <a:spcBef>
                <a:spcPts val="0"/>
              </a:spcBef>
              <a:buNone/>
            </a:pPr>
            <a:r>
              <a:rPr lang="pt-BR" sz="1050" b="0" i="0" dirty="0">
                <a:solidFill>
                  <a:srgbClr val="002142"/>
                </a:solidFill>
                <a:effectLst/>
                <a:latin typeface="Open Sans"/>
              </a:rPr>
              <a:t>– Onde é que está o racismo, então? Fala, Macaco.</a:t>
            </a:r>
          </a:p>
          <a:p>
            <a:pPr marL="0" indent="0" algn="l" fontAlgn="base">
              <a:lnSpc>
                <a:spcPct val="120000"/>
              </a:lnSpc>
              <a:spcBef>
                <a:spcPts val="0"/>
              </a:spcBef>
              <a:buNone/>
            </a:pPr>
            <a:r>
              <a:rPr lang="pt-BR" sz="1050" b="0" i="0" dirty="0">
                <a:solidFill>
                  <a:srgbClr val="002142"/>
                </a:solidFill>
                <a:effectLst/>
                <a:latin typeface="Open Sans"/>
              </a:rPr>
              <a:t>– É que outro dia eu quis entrar de sócio num clube e não me deixaram.</a:t>
            </a:r>
          </a:p>
          <a:p>
            <a:pPr marL="0" indent="0" algn="l" fontAlgn="base">
              <a:lnSpc>
                <a:spcPct val="120000"/>
              </a:lnSpc>
              <a:spcBef>
                <a:spcPts val="0"/>
              </a:spcBef>
              <a:buNone/>
            </a:pPr>
            <a:r>
              <a:rPr lang="pt-BR" sz="1050" b="0" i="0" dirty="0">
                <a:solidFill>
                  <a:srgbClr val="002142"/>
                </a:solidFill>
                <a:effectLst/>
                <a:latin typeface="Open Sans"/>
              </a:rPr>
              <a:t>– Bom, mas pera um pouquinho. Aí também já é demais. Vocês não têm clubes de vocês? Vão querer entrar nos nossos também? Pera um pouquinho.</a:t>
            </a:r>
          </a:p>
          <a:p>
            <a:pPr marL="0" indent="0" algn="l" fontAlgn="base">
              <a:lnSpc>
                <a:spcPct val="120000"/>
              </a:lnSpc>
              <a:spcBef>
                <a:spcPts val="0"/>
              </a:spcBef>
              <a:buNone/>
            </a:pPr>
            <a:r>
              <a:rPr lang="pt-BR" sz="1050" b="0" i="0" dirty="0">
                <a:solidFill>
                  <a:srgbClr val="002142"/>
                </a:solidFill>
                <a:effectLst/>
                <a:latin typeface="Open Sans"/>
              </a:rPr>
              <a:t>– Mas isso é racismo.</a:t>
            </a:r>
          </a:p>
          <a:p>
            <a:pPr marL="0" indent="0" algn="l" fontAlgn="base">
              <a:lnSpc>
                <a:spcPct val="120000"/>
              </a:lnSpc>
              <a:spcBef>
                <a:spcPts val="0"/>
              </a:spcBef>
              <a:buNone/>
            </a:pPr>
            <a:r>
              <a:rPr lang="pt-BR" sz="1050" b="0" i="0" dirty="0">
                <a:solidFill>
                  <a:srgbClr val="002142"/>
                </a:solidFill>
                <a:effectLst/>
                <a:latin typeface="Open Sans"/>
              </a:rPr>
              <a:t>– Racismo coisa nenhuma! Racismo é quando a gente faz diferença entre as pessoas por causa da cor da pele, como nos Estados Unidos. É uma coisa completamente diferente. Nós estamos falando do </a:t>
            </a:r>
            <a:r>
              <a:rPr lang="pt-BR" sz="1050" b="0" i="0" dirty="0" err="1">
                <a:solidFill>
                  <a:srgbClr val="002142"/>
                </a:solidFill>
                <a:effectLst/>
                <a:latin typeface="Open Sans"/>
              </a:rPr>
              <a:t>crioléu</a:t>
            </a:r>
            <a:r>
              <a:rPr lang="pt-BR" sz="1050" b="0" i="0" dirty="0">
                <a:solidFill>
                  <a:srgbClr val="002142"/>
                </a:solidFill>
                <a:effectLst/>
                <a:latin typeface="Open Sans"/>
              </a:rPr>
              <a:t> começar a </a:t>
            </a:r>
            <a:r>
              <a:rPr lang="pt-BR" sz="1050" b="0" i="0" dirty="0" err="1">
                <a:solidFill>
                  <a:srgbClr val="002142"/>
                </a:solidFill>
                <a:effectLst/>
                <a:latin typeface="Open Sans"/>
              </a:rPr>
              <a:t>freqüentar</a:t>
            </a:r>
            <a:r>
              <a:rPr lang="pt-BR" sz="1050" b="0" i="0" dirty="0">
                <a:solidFill>
                  <a:srgbClr val="002142"/>
                </a:solidFill>
                <a:effectLst/>
                <a:latin typeface="Open Sans"/>
              </a:rPr>
              <a:t> clube de branco, assim sem mais nem menos. Nadar na mesma piscina e tudo.</a:t>
            </a:r>
          </a:p>
          <a:p>
            <a:pPr marL="0" indent="0" algn="l" fontAlgn="base">
              <a:lnSpc>
                <a:spcPct val="120000"/>
              </a:lnSpc>
              <a:spcBef>
                <a:spcPts val="0"/>
              </a:spcBef>
              <a:buNone/>
            </a:pPr>
            <a:r>
              <a:rPr lang="pt-BR" sz="1050" b="0" i="0" dirty="0">
                <a:solidFill>
                  <a:srgbClr val="002142"/>
                </a:solidFill>
                <a:effectLst/>
                <a:latin typeface="Open Sans"/>
              </a:rPr>
              <a:t>– Sim, mas…</a:t>
            </a:r>
          </a:p>
          <a:p>
            <a:pPr marL="0" indent="0" algn="l" fontAlgn="base">
              <a:lnSpc>
                <a:spcPct val="120000"/>
              </a:lnSpc>
              <a:spcBef>
                <a:spcPts val="0"/>
              </a:spcBef>
              <a:buNone/>
            </a:pPr>
            <a:r>
              <a:rPr lang="pt-BR" sz="1050" b="0" i="0" dirty="0">
                <a:solidFill>
                  <a:srgbClr val="002142"/>
                </a:solidFill>
                <a:effectLst/>
                <a:latin typeface="Open Sans"/>
              </a:rPr>
              <a:t>– Não senhor. Eu, por acaso, quero entrar nos clubes de vocês? Deus me livre.</a:t>
            </a:r>
          </a:p>
          <a:p>
            <a:pPr marL="0" indent="0" algn="l" fontAlgn="base">
              <a:lnSpc>
                <a:spcPct val="120000"/>
              </a:lnSpc>
              <a:spcBef>
                <a:spcPts val="0"/>
              </a:spcBef>
              <a:buNone/>
            </a:pPr>
            <a:r>
              <a:rPr lang="pt-BR" sz="1050" b="0" i="0" dirty="0">
                <a:solidFill>
                  <a:srgbClr val="002142"/>
                </a:solidFill>
                <a:effectLst/>
                <a:latin typeface="Open Sans"/>
              </a:rPr>
              <a:t>– Pois é, mas…</a:t>
            </a:r>
          </a:p>
          <a:p>
            <a:pPr marL="0" indent="0" algn="l" fontAlgn="base">
              <a:lnSpc>
                <a:spcPct val="120000"/>
              </a:lnSpc>
              <a:spcBef>
                <a:spcPts val="0"/>
              </a:spcBef>
              <a:buNone/>
            </a:pPr>
            <a:r>
              <a:rPr lang="pt-BR" sz="1050" b="0" i="0" dirty="0">
                <a:solidFill>
                  <a:srgbClr val="002142"/>
                </a:solidFill>
                <a:effectLst/>
                <a:latin typeface="Open Sans"/>
              </a:rPr>
              <a:t>– Não, tem paciência. Eu não faço diferença entre negro e branco, pra mim é tudo igual. Agora, eles lá e eu aqui. Quer dizer, há um limite.</a:t>
            </a:r>
          </a:p>
          <a:p>
            <a:pPr marL="0" indent="0" algn="l" fontAlgn="base">
              <a:lnSpc>
                <a:spcPct val="120000"/>
              </a:lnSpc>
              <a:spcBef>
                <a:spcPts val="0"/>
              </a:spcBef>
              <a:buNone/>
            </a:pPr>
            <a:r>
              <a:rPr lang="pt-BR" sz="1050" b="0" i="0" dirty="0">
                <a:solidFill>
                  <a:srgbClr val="333333"/>
                </a:solidFill>
                <a:effectLst/>
                <a:latin typeface="Open Sans"/>
              </a:rPr>
              <a:t>– Pois então. O …</a:t>
            </a:r>
          </a:p>
          <a:p>
            <a:pPr marL="0" indent="0" algn="l" fontAlgn="base">
              <a:lnSpc>
                <a:spcPct val="120000"/>
              </a:lnSpc>
              <a:spcBef>
                <a:spcPts val="0"/>
              </a:spcBef>
              <a:buNone/>
            </a:pPr>
            <a:r>
              <a:rPr lang="pt-BR" sz="1050" b="0" i="0" dirty="0">
                <a:solidFill>
                  <a:srgbClr val="333333"/>
                </a:solidFill>
                <a:effectLst/>
                <a:latin typeface="Open Sans"/>
              </a:rPr>
              <a:t>– Você precisa aprender qual é o seu lugar, só isso.</a:t>
            </a:r>
          </a:p>
          <a:p>
            <a:pPr marL="0" indent="0" algn="l" fontAlgn="base">
              <a:lnSpc>
                <a:spcPct val="120000"/>
              </a:lnSpc>
              <a:spcBef>
                <a:spcPts val="0"/>
              </a:spcBef>
              <a:buNone/>
            </a:pPr>
            <a:r>
              <a:rPr lang="pt-BR" sz="1050" b="0" i="0" dirty="0">
                <a:solidFill>
                  <a:srgbClr val="333333"/>
                </a:solidFill>
                <a:effectLst/>
                <a:latin typeface="Open Sans"/>
              </a:rPr>
              <a:t>– Mas…</a:t>
            </a:r>
          </a:p>
          <a:p>
            <a:pPr marL="0" indent="0" algn="l" fontAlgn="base">
              <a:lnSpc>
                <a:spcPct val="120000"/>
              </a:lnSpc>
              <a:spcBef>
                <a:spcPts val="0"/>
              </a:spcBef>
              <a:buNone/>
            </a:pPr>
            <a:r>
              <a:rPr lang="pt-BR" sz="1050" b="0" i="0" dirty="0">
                <a:solidFill>
                  <a:srgbClr val="333333"/>
                </a:solidFill>
                <a:effectLst/>
                <a:latin typeface="Open Sans"/>
              </a:rPr>
              <a:t>– E digo mais. É por isso que não existe racismo no Brasil. Porque aqui o negro conhece o lugar dele.</a:t>
            </a:r>
          </a:p>
          <a:p>
            <a:pPr marL="0" indent="0" algn="l" fontAlgn="base">
              <a:lnSpc>
                <a:spcPct val="120000"/>
              </a:lnSpc>
              <a:spcBef>
                <a:spcPts val="0"/>
              </a:spcBef>
              <a:buNone/>
            </a:pPr>
            <a:r>
              <a:rPr lang="pt-BR" sz="1050" b="0" i="0" dirty="0">
                <a:solidFill>
                  <a:srgbClr val="333333"/>
                </a:solidFill>
                <a:effectLst/>
                <a:latin typeface="Open Sans"/>
              </a:rPr>
              <a:t>– É, mas…</a:t>
            </a:r>
          </a:p>
          <a:p>
            <a:pPr marL="0" indent="0" algn="l" fontAlgn="base">
              <a:lnSpc>
                <a:spcPct val="120000"/>
              </a:lnSpc>
              <a:spcBef>
                <a:spcPts val="0"/>
              </a:spcBef>
              <a:buNone/>
            </a:pPr>
            <a:r>
              <a:rPr lang="pt-BR" sz="1050" b="0" i="0" dirty="0">
                <a:solidFill>
                  <a:srgbClr val="002142"/>
                </a:solidFill>
                <a:effectLst/>
                <a:latin typeface="Open Sans"/>
              </a:rPr>
              <a:t>– E enquanto o negro conhecer o lugar dele, nunca vai haver racismo no Brasil. Está entendendo? Nunca. Aqui existe o diálogo.</a:t>
            </a:r>
          </a:p>
          <a:p>
            <a:pPr marL="0" indent="0" algn="l" fontAlgn="base">
              <a:lnSpc>
                <a:spcPct val="120000"/>
              </a:lnSpc>
              <a:spcBef>
                <a:spcPts val="0"/>
              </a:spcBef>
              <a:buNone/>
            </a:pPr>
            <a:r>
              <a:rPr lang="pt-BR" sz="1050" b="0" i="0" dirty="0">
                <a:solidFill>
                  <a:srgbClr val="002142"/>
                </a:solidFill>
                <a:effectLst/>
                <a:latin typeface="Open Sans"/>
              </a:rPr>
              <a:t>– Sim, mas…</a:t>
            </a:r>
          </a:p>
          <a:p>
            <a:pPr marL="0" indent="0">
              <a:lnSpc>
                <a:spcPct val="120000"/>
              </a:lnSpc>
              <a:spcBef>
                <a:spcPts val="0"/>
              </a:spcBef>
              <a:buNone/>
            </a:pPr>
            <a:endParaRPr lang="pt-BR" sz="1000" dirty="0"/>
          </a:p>
        </p:txBody>
      </p:sp>
    </p:spTree>
    <p:extLst>
      <p:ext uri="{BB962C8B-B14F-4D97-AF65-F5344CB8AC3E}">
        <p14:creationId xmlns:p14="http://schemas.microsoft.com/office/powerpoint/2010/main" val="196392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a16="http://schemas.microsoft.com/office/drawing/2014/main" id="{02FE6847-7E8E-45A5-B2B4-DF5D47395F41}"/>
              </a:ext>
            </a:extLst>
          </p:cNvPr>
          <p:cNvSpPr>
            <a:spLocks noGrp="1"/>
          </p:cNvSpPr>
          <p:nvPr>
            <p:ph idx="1"/>
          </p:nvPr>
        </p:nvSpPr>
        <p:spPr/>
        <p:txBody>
          <a:bodyPr/>
          <a:lstStyle/>
          <a:p>
            <a:r>
              <a:rPr lang="pt-BR" dirty="0"/>
              <a:t>Você concorda com o patrão?</a:t>
            </a:r>
          </a:p>
          <a:p>
            <a:r>
              <a:rPr lang="pt-BR" dirty="0"/>
              <a:t>Quais os racismos apresentados no texto?</a:t>
            </a:r>
          </a:p>
          <a:p>
            <a:r>
              <a:rPr lang="pt-BR" dirty="0"/>
              <a:t>Ao seu ver, o empregado consegue explicar o seu ponto de vista para o patrão?</a:t>
            </a:r>
          </a:p>
          <a:p>
            <a:r>
              <a:rPr lang="pt-BR" dirty="0"/>
              <a:t>Você acredita que essas situações são comuns no Brasil?</a:t>
            </a:r>
          </a:p>
        </p:txBody>
      </p:sp>
    </p:spTree>
    <p:extLst>
      <p:ext uri="{BB962C8B-B14F-4D97-AF65-F5344CB8AC3E}">
        <p14:creationId xmlns:p14="http://schemas.microsoft.com/office/powerpoint/2010/main" val="324127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6DF0B3C-B004-4B6D-AC1E-EC9269312DBC}"/>
              </a:ext>
            </a:extLst>
          </p:cNvPr>
          <p:cNvSpPr>
            <a:spLocks noGrp="1"/>
          </p:cNvSpPr>
          <p:nvPr>
            <p:ph type="title"/>
          </p:nvPr>
        </p:nvSpPr>
        <p:spPr>
          <a:xfrm>
            <a:off x="913795" y="257908"/>
            <a:ext cx="10353762" cy="797169"/>
          </a:xfrm>
        </p:spPr>
        <p:txBody>
          <a:bodyPr/>
          <a:lstStyle/>
          <a:p>
            <a:r>
              <a:rPr lang="pt-BR" dirty="0"/>
              <a:t>Ameríndios </a:t>
            </a:r>
          </a:p>
        </p:txBody>
      </p:sp>
      <p:sp>
        <p:nvSpPr>
          <p:cNvPr id="5" name="Espaço Reservado para Texto 4">
            <a:extLst>
              <a:ext uri="{FF2B5EF4-FFF2-40B4-BE49-F238E27FC236}">
                <a16:creationId xmlns:a16="http://schemas.microsoft.com/office/drawing/2014/main" id="{E95EFD66-83F3-418E-882D-DEE53F5206C9}"/>
              </a:ext>
            </a:extLst>
          </p:cNvPr>
          <p:cNvSpPr>
            <a:spLocks noGrp="1"/>
          </p:cNvSpPr>
          <p:nvPr>
            <p:ph type="body" idx="1"/>
          </p:nvPr>
        </p:nvSpPr>
        <p:spPr>
          <a:xfrm>
            <a:off x="913795" y="1934817"/>
            <a:ext cx="10353762" cy="4665275"/>
          </a:xfrm>
        </p:spPr>
        <p:txBody>
          <a:bodyPr/>
          <a:lstStyle/>
          <a:p>
            <a:r>
              <a:rPr lang="pt-BR" dirty="0"/>
              <a:t>Grandes sociedades com grande desenvolvimento urbano</a:t>
            </a:r>
          </a:p>
          <a:p>
            <a:r>
              <a:rPr lang="pt-BR" dirty="0"/>
              <a:t>Poder centralizado concentrado em uma figura divina</a:t>
            </a:r>
          </a:p>
          <a:p>
            <a:r>
              <a:rPr lang="pt-BR" dirty="0"/>
              <a:t>Agricultura, arte, arquitetura, comércio e política chamaram a atenção dos europeus </a:t>
            </a:r>
          </a:p>
          <a:p>
            <a:r>
              <a:rPr lang="pt-BR" b="1" dirty="0">
                <a:effectLst>
                  <a:outerShdw blurRad="38100" dist="38100" dir="2700000" algn="tl">
                    <a:srgbClr val="000000">
                      <a:alpha val="43137"/>
                    </a:srgbClr>
                  </a:outerShdw>
                </a:effectLst>
              </a:rPr>
              <a:t>Maias</a:t>
            </a:r>
          </a:p>
          <a:p>
            <a:pPr lvl="2"/>
            <a:r>
              <a:rPr lang="pt-BR" dirty="0"/>
              <a:t>Sociedade extinta </a:t>
            </a:r>
          </a:p>
          <a:p>
            <a:pPr lvl="2"/>
            <a:r>
              <a:rPr lang="pt-BR" dirty="0"/>
              <a:t>Matemática desenvolvida </a:t>
            </a:r>
          </a:p>
          <a:p>
            <a:r>
              <a:rPr lang="pt-BR" b="1" dirty="0">
                <a:effectLst>
                  <a:outerShdw blurRad="38100" dist="38100" dir="2700000" algn="tl">
                    <a:srgbClr val="000000">
                      <a:alpha val="43137"/>
                    </a:srgbClr>
                  </a:outerShdw>
                </a:effectLst>
              </a:rPr>
              <a:t>Astecas </a:t>
            </a:r>
          </a:p>
          <a:p>
            <a:pPr lvl="2"/>
            <a:r>
              <a:rPr lang="pt-BR" dirty="0"/>
              <a:t>Império </a:t>
            </a:r>
          </a:p>
          <a:p>
            <a:pPr lvl="2"/>
            <a:r>
              <a:rPr lang="pt-BR" dirty="0"/>
              <a:t>Grandes obras arquitetônicas </a:t>
            </a:r>
          </a:p>
          <a:p>
            <a:r>
              <a:rPr lang="pt-BR" b="1" dirty="0">
                <a:effectLst>
                  <a:outerShdw blurRad="38100" dist="38100" dir="2700000" algn="tl">
                    <a:srgbClr val="000000">
                      <a:alpha val="43137"/>
                    </a:srgbClr>
                  </a:outerShdw>
                </a:effectLst>
              </a:rPr>
              <a:t>Incas</a:t>
            </a:r>
          </a:p>
          <a:p>
            <a:pPr lvl="2"/>
            <a:r>
              <a:rPr lang="pt-BR" dirty="0"/>
              <a:t>Desenvolvimento na agricultura </a:t>
            </a:r>
          </a:p>
        </p:txBody>
      </p:sp>
    </p:spTree>
    <p:extLst>
      <p:ext uri="{BB962C8B-B14F-4D97-AF65-F5344CB8AC3E}">
        <p14:creationId xmlns:p14="http://schemas.microsoft.com/office/powerpoint/2010/main" val="39819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a indicando a localização das civilizações Incas, Maias e Astecas">
            <a:extLst>
              <a:ext uri="{FF2B5EF4-FFF2-40B4-BE49-F238E27FC236}">
                <a16:creationId xmlns:a16="http://schemas.microsoft.com/office/drawing/2014/main" id="{A5CFB17A-9B6B-4FEA-8488-0A801B4A0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884" y="286353"/>
            <a:ext cx="5706232" cy="628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1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B7C91FC-E3DB-4A8C-8EA2-E2188939960A}"/>
              </a:ext>
            </a:extLst>
          </p:cNvPr>
          <p:cNvSpPr>
            <a:spLocks noGrp="1"/>
          </p:cNvSpPr>
          <p:nvPr>
            <p:ph type="title"/>
          </p:nvPr>
        </p:nvSpPr>
        <p:spPr/>
        <p:txBody>
          <a:bodyPr/>
          <a:lstStyle/>
          <a:p>
            <a:r>
              <a:rPr lang="pt-BR" dirty="0"/>
              <a:t>O que é memoria?</a:t>
            </a:r>
            <a:br>
              <a:rPr lang="pt-BR" dirty="0"/>
            </a:br>
            <a:endParaRPr lang="pt-BR" dirty="0"/>
          </a:p>
        </p:txBody>
      </p:sp>
      <p:sp>
        <p:nvSpPr>
          <p:cNvPr id="14" name="Espaço Reservado para Conteúdo 2"/>
          <p:cNvSpPr>
            <a:spLocks noGrp="1"/>
          </p:cNvSpPr>
          <p:nvPr>
            <p:ph type="body" sz="half" idx="2"/>
          </p:nvPr>
        </p:nvSpPr>
        <p:spPr/>
        <p:txBody>
          <a:bodyPr rtlCol="0"/>
          <a:lstStyle/>
          <a:p>
            <a:pPr rtl="0"/>
            <a:r>
              <a:rPr lang="pt-BR" dirty="0"/>
              <a:t>Memória é a construção que pode ser transmitida para as gerações seguintes.</a:t>
            </a:r>
          </a:p>
          <a:p>
            <a:pPr rtl="0"/>
            <a:endParaRPr lang="pt-BR" dirty="0"/>
          </a:p>
          <a:p>
            <a:pPr rtl="0"/>
            <a:endParaRPr lang="pt-BR" dirty="0"/>
          </a:p>
        </p:txBody>
      </p:sp>
      <p:pic>
        <p:nvPicPr>
          <p:cNvPr id="1026" name="Picture 2" descr="O labirinto da memória: esquecer é tão importante quanto lembrar - Cultura  e Tendência - Pioneiro">
            <a:extLst>
              <a:ext uri="{FF2B5EF4-FFF2-40B4-BE49-F238E27FC236}">
                <a16:creationId xmlns:a16="http://schemas.microsoft.com/office/drawing/2014/main" id="{6AD1B029-5C01-4526-BA08-4A0781771B0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14366" y="2465294"/>
            <a:ext cx="5285815" cy="351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30F3B7-F7E6-4587-BCE5-AC3BEBD903CE}"/>
              </a:ext>
            </a:extLst>
          </p:cNvPr>
          <p:cNvSpPr>
            <a:spLocks noGrp="1"/>
          </p:cNvSpPr>
          <p:nvPr>
            <p:ph type="title"/>
          </p:nvPr>
        </p:nvSpPr>
        <p:spPr/>
        <p:txBody>
          <a:bodyPr/>
          <a:lstStyle/>
          <a:p>
            <a:r>
              <a:rPr lang="pt-BR" dirty="0"/>
              <a:t>Calendário Maia</a:t>
            </a:r>
          </a:p>
        </p:txBody>
      </p:sp>
      <p:pic>
        <p:nvPicPr>
          <p:cNvPr id="3074" name="Picture 2" descr="Calendário Maia">
            <a:extLst>
              <a:ext uri="{FF2B5EF4-FFF2-40B4-BE49-F238E27FC236}">
                <a16:creationId xmlns:a16="http://schemas.microsoft.com/office/drawing/2014/main" id="{4FBDE36A-CB83-4984-975D-8C63BA173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882" y="1960877"/>
            <a:ext cx="4821188" cy="490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83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DCBD8B6-F269-462C-854C-6B5E2F76C65A}"/>
              </a:ext>
            </a:extLst>
          </p:cNvPr>
          <p:cNvSpPr>
            <a:spLocks noGrp="1"/>
          </p:cNvSpPr>
          <p:nvPr>
            <p:ph type="title"/>
          </p:nvPr>
        </p:nvSpPr>
        <p:spPr/>
        <p:txBody>
          <a:bodyPr/>
          <a:lstStyle/>
          <a:p>
            <a:r>
              <a:rPr lang="pt-BR" dirty="0"/>
              <a:t>Construções Maias</a:t>
            </a:r>
          </a:p>
        </p:txBody>
      </p:sp>
      <p:pic>
        <p:nvPicPr>
          <p:cNvPr id="12" name="Google Shape;294;p40">
            <a:extLst>
              <a:ext uri="{FF2B5EF4-FFF2-40B4-BE49-F238E27FC236}">
                <a16:creationId xmlns:a16="http://schemas.microsoft.com/office/drawing/2014/main" id="{278E3AC3-CCF2-4574-8C8E-2A33080D1A4E}"/>
              </a:ext>
            </a:extLst>
          </p:cNvPr>
          <p:cNvPicPr preferRelativeResize="0"/>
          <p:nvPr/>
        </p:nvPicPr>
        <p:blipFill>
          <a:blip r:embed="rId2">
            <a:alphaModFix/>
          </a:blip>
          <a:stretch>
            <a:fillRect/>
          </a:stretch>
        </p:blipFill>
        <p:spPr>
          <a:xfrm>
            <a:off x="913795" y="2146057"/>
            <a:ext cx="4850324" cy="3363068"/>
          </a:xfrm>
          <a:prstGeom prst="rect">
            <a:avLst/>
          </a:prstGeom>
          <a:noFill/>
          <a:ln>
            <a:noFill/>
          </a:ln>
        </p:spPr>
      </p:pic>
      <p:pic>
        <p:nvPicPr>
          <p:cNvPr id="13" name="Google Shape;303;p41">
            <a:extLst>
              <a:ext uri="{FF2B5EF4-FFF2-40B4-BE49-F238E27FC236}">
                <a16:creationId xmlns:a16="http://schemas.microsoft.com/office/drawing/2014/main" id="{4C7D68F3-95FE-43C9-A1AA-0460644D96B3}"/>
              </a:ext>
            </a:extLst>
          </p:cNvPr>
          <p:cNvPicPr preferRelativeResize="0"/>
          <p:nvPr/>
        </p:nvPicPr>
        <p:blipFill>
          <a:blip r:embed="rId3">
            <a:alphaModFix/>
          </a:blip>
          <a:stretch>
            <a:fillRect/>
          </a:stretch>
        </p:blipFill>
        <p:spPr>
          <a:xfrm>
            <a:off x="6411230" y="2205266"/>
            <a:ext cx="4866975" cy="3244650"/>
          </a:xfrm>
          <a:prstGeom prst="rect">
            <a:avLst/>
          </a:prstGeom>
          <a:noFill/>
          <a:ln>
            <a:noFill/>
          </a:ln>
        </p:spPr>
      </p:pic>
    </p:spTree>
    <p:extLst>
      <p:ext uri="{BB962C8B-B14F-4D97-AF65-F5344CB8AC3E}">
        <p14:creationId xmlns:p14="http://schemas.microsoft.com/office/powerpoint/2010/main" val="2864278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F0424-06BC-41C5-868D-4BCD31B414E0}"/>
              </a:ext>
            </a:extLst>
          </p:cNvPr>
          <p:cNvSpPr>
            <a:spLocks noGrp="1"/>
          </p:cNvSpPr>
          <p:nvPr>
            <p:ph type="title"/>
          </p:nvPr>
        </p:nvSpPr>
        <p:spPr>
          <a:xfrm>
            <a:off x="913795" y="609600"/>
            <a:ext cx="3706889" cy="501748"/>
          </a:xfrm>
        </p:spPr>
        <p:txBody>
          <a:bodyPr/>
          <a:lstStyle/>
          <a:p>
            <a:r>
              <a:rPr lang="pt-BR" dirty="0"/>
              <a:t>Maias</a:t>
            </a:r>
          </a:p>
        </p:txBody>
      </p:sp>
      <p:sp>
        <p:nvSpPr>
          <p:cNvPr id="7" name="Espaço Reservado para Texto 6">
            <a:extLst>
              <a:ext uri="{FF2B5EF4-FFF2-40B4-BE49-F238E27FC236}">
                <a16:creationId xmlns:a16="http://schemas.microsoft.com/office/drawing/2014/main" id="{F9835277-1203-41FA-BECF-F040776351C1}"/>
              </a:ext>
            </a:extLst>
          </p:cNvPr>
          <p:cNvSpPr>
            <a:spLocks noGrp="1"/>
          </p:cNvSpPr>
          <p:nvPr>
            <p:ph type="body" idx="1"/>
          </p:nvPr>
        </p:nvSpPr>
        <p:spPr>
          <a:xfrm>
            <a:off x="913795" y="1921613"/>
            <a:ext cx="4066168" cy="5080001"/>
          </a:xfrm>
        </p:spPr>
        <p:txBody>
          <a:bodyPr/>
          <a:lstStyle/>
          <a:p>
            <a:r>
              <a:rPr lang="pt-BR" dirty="0"/>
              <a:t>NÃO TIVERAM CONTATO COM OS EUROPEUS </a:t>
            </a:r>
          </a:p>
          <a:p>
            <a:r>
              <a:rPr lang="pt-BR" dirty="0"/>
              <a:t>Península do Iucatã</a:t>
            </a:r>
          </a:p>
          <a:p>
            <a:r>
              <a:rPr lang="pt-BR" dirty="0"/>
              <a:t>Religião politeísta </a:t>
            </a:r>
          </a:p>
          <a:p>
            <a:r>
              <a:rPr lang="pt-BR" dirty="0"/>
              <a:t>Escrita hieróglifo </a:t>
            </a:r>
          </a:p>
        </p:txBody>
      </p:sp>
      <p:pic>
        <p:nvPicPr>
          <p:cNvPr id="1028" name="Picture 4" descr="Civilização Maia, chocolate e o colapso - Saber Atualizado">
            <a:extLst>
              <a:ext uri="{FF2B5EF4-FFF2-40B4-BE49-F238E27FC236}">
                <a16:creationId xmlns:a16="http://schemas.microsoft.com/office/drawing/2014/main" id="{947842CB-66B9-457A-AB9D-4A8F7A012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623" y="1802297"/>
            <a:ext cx="4694124" cy="488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554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FC7878-9085-4C0C-9BAF-FEC342382363}"/>
              </a:ext>
            </a:extLst>
          </p:cNvPr>
          <p:cNvSpPr>
            <a:spLocks noGrp="1"/>
          </p:cNvSpPr>
          <p:nvPr>
            <p:ph type="title"/>
          </p:nvPr>
        </p:nvSpPr>
        <p:spPr>
          <a:xfrm>
            <a:off x="1128604" y="609600"/>
            <a:ext cx="3706889" cy="403274"/>
          </a:xfrm>
        </p:spPr>
        <p:txBody>
          <a:bodyPr/>
          <a:lstStyle/>
          <a:p>
            <a:r>
              <a:rPr lang="pt-BR" dirty="0"/>
              <a:t>Astecas</a:t>
            </a:r>
          </a:p>
        </p:txBody>
      </p:sp>
      <p:sp>
        <p:nvSpPr>
          <p:cNvPr id="4" name="Espaço Reservado para Texto 3">
            <a:extLst>
              <a:ext uri="{FF2B5EF4-FFF2-40B4-BE49-F238E27FC236}">
                <a16:creationId xmlns:a16="http://schemas.microsoft.com/office/drawing/2014/main" id="{597E5818-B67C-4AF6-9556-5C93C6B4DF64}"/>
              </a:ext>
            </a:extLst>
          </p:cNvPr>
          <p:cNvSpPr>
            <a:spLocks noGrp="1"/>
          </p:cNvSpPr>
          <p:nvPr>
            <p:ph type="body" idx="2"/>
          </p:nvPr>
        </p:nvSpPr>
        <p:spPr>
          <a:xfrm>
            <a:off x="491764" y="1874265"/>
            <a:ext cx="4980568" cy="5669280"/>
          </a:xfrm>
        </p:spPr>
        <p:txBody>
          <a:bodyPr/>
          <a:lstStyle/>
          <a:p>
            <a:pPr marL="514350" indent="-285750" algn="l">
              <a:buFont typeface="Arial" panose="020B0604020202020204" pitchFamily="34" charset="0"/>
              <a:buChar char="•"/>
            </a:pPr>
            <a:r>
              <a:rPr lang="pt-BR" dirty="0"/>
              <a:t>Sociedade que originou o México</a:t>
            </a:r>
          </a:p>
          <a:p>
            <a:pPr marL="514350" indent="-285750" algn="l">
              <a:buFont typeface="Arial" panose="020B0604020202020204" pitchFamily="34" charset="0"/>
              <a:buChar char="•"/>
            </a:pPr>
            <a:r>
              <a:rPr lang="pt-BR" dirty="0"/>
              <a:t>Povo originário da cidade de </a:t>
            </a:r>
            <a:r>
              <a:rPr lang="pt-BR" b="1" dirty="0" err="1"/>
              <a:t>Aztlan</a:t>
            </a:r>
            <a:r>
              <a:rPr lang="pt-BR" dirty="0"/>
              <a:t>, são chamados de Astecas, como por exemplo os </a:t>
            </a:r>
            <a:r>
              <a:rPr lang="pt-BR" dirty="0" err="1"/>
              <a:t>Mexicas</a:t>
            </a:r>
            <a:endParaRPr lang="pt-BR" dirty="0"/>
          </a:p>
          <a:p>
            <a:pPr marL="514350" indent="-285750" algn="l">
              <a:buFont typeface="Arial" panose="020B0604020202020204" pitchFamily="34" charset="0"/>
              <a:buChar char="•"/>
            </a:pPr>
            <a:r>
              <a:rPr lang="pt-BR" dirty="0"/>
              <a:t>Relações com o povo de </a:t>
            </a:r>
            <a:r>
              <a:rPr lang="pt-BR" dirty="0" err="1"/>
              <a:t>Chapultepec</a:t>
            </a:r>
            <a:endParaRPr lang="pt-BR" dirty="0"/>
          </a:p>
          <a:p>
            <a:pPr marL="514350" indent="-285750" algn="l">
              <a:buFont typeface="Arial" panose="020B0604020202020204" pitchFamily="34" charset="0"/>
              <a:buChar char="•"/>
            </a:pPr>
            <a:r>
              <a:rPr lang="pt-BR" b="1" dirty="0" err="1"/>
              <a:t>Tenochtitlan</a:t>
            </a:r>
            <a:r>
              <a:rPr lang="pt-BR" b="1" dirty="0"/>
              <a:t> </a:t>
            </a:r>
            <a:r>
              <a:rPr lang="pt-BR" dirty="0"/>
              <a:t>– Capital do império Asteca e atual cidade do México</a:t>
            </a:r>
          </a:p>
          <a:p>
            <a:pPr marL="514350" indent="-285750" algn="l">
              <a:buFont typeface="Arial" panose="020B0604020202020204" pitchFamily="34" charset="0"/>
              <a:buChar char="•"/>
            </a:pPr>
            <a:r>
              <a:rPr lang="pt-BR" b="1" dirty="0"/>
              <a:t>Tríplice Aliança</a:t>
            </a:r>
            <a:r>
              <a:rPr lang="pt-BR" dirty="0"/>
              <a:t> : foi uma aliança política entre </a:t>
            </a:r>
            <a:r>
              <a:rPr lang="pt-BR" b="1" dirty="0" err="1"/>
              <a:t>Tenochtitlán</a:t>
            </a:r>
            <a:r>
              <a:rPr lang="pt-BR" dirty="0"/>
              <a:t>, </a:t>
            </a:r>
            <a:r>
              <a:rPr lang="pt-BR" b="1" dirty="0" err="1"/>
              <a:t>Texcoco</a:t>
            </a:r>
            <a:r>
              <a:rPr lang="pt-BR" dirty="0"/>
              <a:t> e </a:t>
            </a:r>
            <a:r>
              <a:rPr lang="pt-BR" b="1" dirty="0"/>
              <a:t>Tlacopan</a:t>
            </a:r>
          </a:p>
          <a:p>
            <a:pPr marL="514350" indent="-285750" algn="l">
              <a:buFont typeface="Arial" panose="020B0604020202020204" pitchFamily="34" charset="0"/>
              <a:buChar char="•"/>
            </a:pPr>
            <a:r>
              <a:rPr lang="pt-BR" dirty="0" err="1"/>
              <a:t>Motezuna</a:t>
            </a:r>
            <a:r>
              <a:rPr lang="pt-BR" dirty="0"/>
              <a:t> – principal líder político dos Astecas</a:t>
            </a:r>
          </a:p>
          <a:p>
            <a:pPr marL="514350" indent="-285750" algn="l">
              <a:buFont typeface="Arial" panose="020B0604020202020204" pitchFamily="34" charset="0"/>
              <a:buChar char="•"/>
            </a:pPr>
            <a:r>
              <a:rPr lang="pt-BR" dirty="0"/>
              <a:t>Regime político teocrático e religião politeísta, nessas sociedades eram muito comum sacrifícios humanos</a:t>
            </a:r>
          </a:p>
          <a:p>
            <a:pPr marL="514350" indent="-285750" algn="l">
              <a:buFont typeface="Arial" panose="020B0604020202020204" pitchFamily="34" charset="0"/>
              <a:buChar char="•"/>
            </a:pPr>
            <a:r>
              <a:rPr lang="pt-BR" dirty="0"/>
              <a:t>Contato com os espanhóis em 1519, por meio do conquistador </a:t>
            </a:r>
            <a:r>
              <a:rPr lang="pt-BR" b="1" dirty="0" err="1"/>
              <a:t>Hernan</a:t>
            </a:r>
            <a:r>
              <a:rPr lang="pt-BR" b="1" dirty="0"/>
              <a:t> Cortés</a:t>
            </a:r>
          </a:p>
          <a:p>
            <a:pPr marL="514350" indent="-285750" algn="l">
              <a:buFont typeface="Arial" panose="020B0604020202020204" pitchFamily="34" charset="0"/>
              <a:buChar char="•"/>
            </a:pPr>
            <a:r>
              <a:rPr lang="pt-BR" dirty="0"/>
              <a:t>Os espanhóis iniciam o processo de dominação dos Astecas</a:t>
            </a:r>
          </a:p>
        </p:txBody>
      </p:sp>
      <p:pic>
        <p:nvPicPr>
          <p:cNvPr id="1028" name="Picture 4" descr="Astecas. Características dos astecas - Brasil Escola">
            <a:extLst>
              <a:ext uri="{FF2B5EF4-FFF2-40B4-BE49-F238E27FC236}">
                <a16:creationId xmlns:a16="http://schemas.microsoft.com/office/drawing/2014/main" id="{EAE8656E-D77D-4044-8500-945A232E3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54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17B4F0-C4E3-4F2E-98DC-9FA28478236B}"/>
              </a:ext>
            </a:extLst>
          </p:cNvPr>
          <p:cNvSpPr>
            <a:spLocks noGrp="1"/>
          </p:cNvSpPr>
          <p:nvPr>
            <p:ph type="title"/>
          </p:nvPr>
        </p:nvSpPr>
        <p:spPr>
          <a:xfrm>
            <a:off x="913795" y="609600"/>
            <a:ext cx="3706889" cy="389206"/>
          </a:xfrm>
        </p:spPr>
        <p:txBody>
          <a:bodyPr/>
          <a:lstStyle/>
          <a:p>
            <a:r>
              <a:rPr lang="pt-BR" dirty="0"/>
              <a:t>Incas</a:t>
            </a:r>
          </a:p>
        </p:txBody>
      </p:sp>
      <p:sp>
        <p:nvSpPr>
          <p:cNvPr id="4" name="Espaço Reservado para Texto 3">
            <a:extLst>
              <a:ext uri="{FF2B5EF4-FFF2-40B4-BE49-F238E27FC236}">
                <a16:creationId xmlns:a16="http://schemas.microsoft.com/office/drawing/2014/main" id="{CD5DEA80-F6A5-4704-B72E-5FDC4C03205D}"/>
              </a:ext>
            </a:extLst>
          </p:cNvPr>
          <p:cNvSpPr>
            <a:spLocks noGrp="1"/>
          </p:cNvSpPr>
          <p:nvPr>
            <p:ph type="body" idx="2"/>
          </p:nvPr>
        </p:nvSpPr>
        <p:spPr>
          <a:xfrm>
            <a:off x="487970" y="1780684"/>
            <a:ext cx="4558537" cy="5598942"/>
          </a:xfrm>
        </p:spPr>
        <p:txBody>
          <a:bodyPr/>
          <a:lstStyle/>
          <a:p>
            <a:pPr marL="514350" indent="-285750" algn="l">
              <a:buFont typeface="Arial" panose="020B0604020202020204" pitchFamily="34" charset="0"/>
              <a:buChar char="•"/>
            </a:pPr>
            <a:r>
              <a:rPr lang="pt-BR" dirty="0"/>
              <a:t>O mito da fundação do império Inca é baseado na imagem de Manco </a:t>
            </a:r>
            <a:r>
              <a:rPr lang="pt-BR" dirty="0" err="1"/>
              <a:t>Copac</a:t>
            </a:r>
            <a:r>
              <a:rPr lang="pt-BR" dirty="0"/>
              <a:t> e sua irmã </a:t>
            </a:r>
            <a:r>
              <a:rPr lang="pt-BR" dirty="0" err="1"/>
              <a:t>Mamma</a:t>
            </a:r>
            <a:r>
              <a:rPr lang="pt-BR" dirty="0"/>
              <a:t> </a:t>
            </a:r>
            <a:r>
              <a:rPr lang="pt-BR" dirty="0" err="1"/>
              <a:t>Oqllo</a:t>
            </a:r>
            <a:endParaRPr lang="pt-BR" dirty="0"/>
          </a:p>
          <a:p>
            <a:pPr marL="514350" indent="-285750" algn="l">
              <a:buFont typeface="Arial" panose="020B0604020202020204" pitchFamily="34" charset="0"/>
              <a:buChar char="•"/>
            </a:pPr>
            <a:r>
              <a:rPr lang="pt-BR" dirty="0"/>
              <a:t>Sociedade intocadas pelos espanhóis</a:t>
            </a:r>
          </a:p>
          <a:p>
            <a:pPr marL="514350" indent="-285750" algn="l">
              <a:buFont typeface="Arial" panose="020B0604020202020204" pitchFamily="34" charset="0"/>
              <a:buChar char="•"/>
            </a:pPr>
            <a:r>
              <a:rPr lang="pt-BR" dirty="0"/>
              <a:t>Absorção da cultura de outros povos e a expansão territorial dos Incas foi fundamental para a formação do seu império</a:t>
            </a:r>
          </a:p>
          <a:p>
            <a:pPr marL="514350" indent="-285750" algn="l">
              <a:buFont typeface="Arial" panose="020B0604020202020204" pitchFamily="34" charset="0"/>
              <a:buChar char="•"/>
            </a:pPr>
            <a:r>
              <a:rPr lang="pt-BR" dirty="0"/>
              <a:t>Agricultura desenvolvida em curvas de nível, cultivavam: milho, batatas, mandioca, pimenta e tomate</a:t>
            </a:r>
          </a:p>
          <a:p>
            <a:pPr marL="514350" indent="-285750" algn="l">
              <a:buFont typeface="Arial" panose="020B0604020202020204" pitchFamily="34" charset="0"/>
              <a:buChar char="•"/>
            </a:pPr>
            <a:r>
              <a:rPr lang="pt-BR" dirty="0"/>
              <a:t> Economia “comunitária”</a:t>
            </a:r>
          </a:p>
          <a:p>
            <a:pPr marL="514350" indent="-285750" algn="l">
              <a:buFont typeface="Arial" panose="020B0604020202020204" pitchFamily="34" charset="0"/>
              <a:buChar char="•"/>
            </a:pPr>
            <a:r>
              <a:rPr lang="pt-BR" dirty="0"/>
              <a:t>Sequestro e assassinato do imperador Inca </a:t>
            </a:r>
            <a:r>
              <a:rPr lang="pt-BR" b="1" dirty="0" err="1"/>
              <a:t>Atahualpa</a:t>
            </a:r>
            <a:endParaRPr lang="pt-BR" b="1" dirty="0"/>
          </a:p>
          <a:p>
            <a:pPr marL="514350" indent="-285750" algn="l">
              <a:buFont typeface="Arial" panose="020B0604020202020204" pitchFamily="34" charset="0"/>
              <a:buChar char="•"/>
            </a:pPr>
            <a:r>
              <a:rPr lang="pt-BR" dirty="0" err="1"/>
              <a:t>Tupac</a:t>
            </a:r>
            <a:r>
              <a:rPr lang="pt-BR" dirty="0"/>
              <a:t> </a:t>
            </a:r>
            <a:r>
              <a:rPr lang="pt-BR" dirty="0" err="1"/>
              <a:t>Amaru</a:t>
            </a:r>
            <a:r>
              <a:rPr lang="pt-BR" dirty="0"/>
              <a:t> – </a:t>
            </a:r>
            <a:r>
              <a:rPr lang="pt-BR" b="1" dirty="0"/>
              <a:t>Curaca</a:t>
            </a:r>
            <a:r>
              <a:rPr lang="pt-BR" dirty="0"/>
              <a:t> que se levantou e liderou uma revolta contra a coroa espanhola, reivindicando maior liberdade e desobediência a tributação imposta dentro da colônia</a:t>
            </a:r>
          </a:p>
          <a:p>
            <a:pPr algn="l"/>
            <a:endParaRPr lang="pt-BR" dirty="0"/>
          </a:p>
        </p:txBody>
      </p:sp>
      <p:pic>
        <p:nvPicPr>
          <p:cNvPr id="2050" name="Picture 2" descr="Vale Sagrado dos Incas | Viagens Machu Picchu">
            <a:extLst>
              <a:ext uri="{FF2B5EF4-FFF2-40B4-BE49-F238E27FC236}">
                <a16:creationId xmlns:a16="http://schemas.microsoft.com/office/drawing/2014/main" id="{83C46B9F-4FCC-4046-809F-596D487A5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291" y="2024141"/>
            <a:ext cx="62865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68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90B4112-1B30-46D6-9492-93B8CE5B79C7}"/>
              </a:ext>
            </a:extLst>
          </p:cNvPr>
          <p:cNvSpPr>
            <a:spLocks noGrp="1"/>
          </p:cNvSpPr>
          <p:nvPr>
            <p:ph type="title"/>
          </p:nvPr>
        </p:nvSpPr>
        <p:spPr/>
        <p:txBody>
          <a:bodyPr/>
          <a:lstStyle/>
          <a:p>
            <a:r>
              <a:rPr lang="pt-BR" dirty="0"/>
              <a:t>Qual das tribos abaixo fazem parte da colônia Portuguesa e Colônia Espanhola?</a:t>
            </a:r>
          </a:p>
        </p:txBody>
      </p:sp>
      <p:sp>
        <p:nvSpPr>
          <p:cNvPr id="6" name="Espaço Reservado para Conteúdo 5">
            <a:extLst>
              <a:ext uri="{FF2B5EF4-FFF2-40B4-BE49-F238E27FC236}">
                <a16:creationId xmlns:a16="http://schemas.microsoft.com/office/drawing/2014/main" id="{7A8150EA-ABF6-4463-B3E9-E7061C59E8E7}"/>
              </a:ext>
            </a:extLst>
          </p:cNvPr>
          <p:cNvSpPr>
            <a:spLocks noGrp="1"/>
          </p:cNvSpPr>
          <p:nvPr>
            <p:ph idx="1"/>
          </p:nvPr>
        </p:nvSpPr>
        <p:spPr/>
        <p:txBody>
          <a:bodyPr/>
          <a:lstStyle/>
          <a:p>
            <a:r>
              <a:rPr lang="pt-BR" dirty="0"/>
              <a:t>Maias – Colônia Espanhola</a:t>
            </a:r>
          </a:p>
          <a:p>
            <a:r>
              <a:rPr lang="pt-BR" dirty="0"/>
              <a:t>Tupi – Colônia Portuguesa </a:t>
            </a:r>
          </a:p>
          <a:p>
            <a:r>
              <a:rPr lang="pt-BR" dirty="0"/>
              <a:t>Guarani – Colônia Portuguesa </a:t>
            </a:r>
          </a:p>
          <a:p>
            <a:r>
              <a:rPr lang="pt-BR" dirty="0"/>
              <a:t>Incas – Colônia Espanhola</a:t>
            </a:r>
          </a:p>
          <a:p>
            <a:r>
              <a:rPr lang="pt-BR" dirty="0"/>
              <a:t>Astecas – Colônia Espanhola</a:t>
            </a:r>
          </a:p>
        </p:txBody>
      </p:sp>
    </p:spTree>
    <p:extLst>
      <p:ext uri="{BB962C8B-B14F-4D97-AF65-F5344CB8AC3E}">
        <p14:creationId xmlns:p14="http://schemas.microsoft.com/office/powerpoint/2010/main" val="93954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782E494-DBA8-4A42-B3FA-F5C15D016D2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63E3349-BE44-4959-93BA-76ADFA67C083}"/>
              </a:ext>
            </a:extLst>
          </p:cNvPr>
          <p:cNvSpPr>
            <a:spLocks noGrp="1"/>
          </p:cNvSpPr>
          <p:nvPr>
            <p:ph idx="1"/>
          </p:nvPr>
        </p:nvSpPr>
        <p:spPr/>
        <p:txBody>
          <a:bodyPr>
            <a:normAutofit/>
          </a:bodyPr>
          <a:lstStyle/>
          <a:p>
            <a:r>
              <a:rPr lang="pt-BR" b="0" i="0" dirty="0">
                <a:solidFill>
                  <a:srgbClr val="4D4D4D"/>
                </a:solidFill>
                <a:effectLst/>
                <a:latin typeface="UOLText"/>
              </a:rPr>
              <a:t>Antes da chegada de Colombo à América, os astecas já haviam criado um dos maiores impérios que o continente americano conheceu até então. Esse poderoso império se mantinha com os altos impostos arrecadados entre os vários povos vizinhos que estavam sob seu domínio. Em 1519, quando os soldados espanhóis, liderados pelo oficial </a:t>
            </a:r>
            <a:r>
              <a:rPr lang="pt-BR" b="1" i="0" dirty="0">
                <a:solidFill>
                  <a:srgbClr val="4D4D4D"/>
                </a:solidFill>
                <a:effectLst/>
                <a:latin typeface="UOLText"/>
              </a:rPr>
              <a:t>Hernán Cortés (1485-1547), </a:t>
            </a:r>
            <a:r>
              <a:rPr lang="pt-BR" b="0" i="0" dirty="0">
                <a:solidFill>
                  <a:srgbClr val="4D4D4D"/>
                </a:solidFill>
                <a:effectLst/>
                <a:latin typeface="UOLText"/>
              </a:rPr>
              <a:t>chegaram pela primeira vez à região que hoje é o México, eles, os espanhóis, não passavam de um grupo com apenas pouco mais de quinhentos homens. No entanto, isso não impediu que, em um tempo relativamente curto, eles derrotassem e conquistassem o então poderoso Império Asteca, cuja capital, </a:t>
            </a:r>
            <a:r>
              <a:rPr lang="pt-BR" b="1" i="0" dirty="0" err="1">
                <a:solidFill>
                  <a:srgbClr val="4D4D4D"/>
                </a:solidFill>
                <a:effectLst/>
                <a:latin typeface="UOLText"/>
              </a:rPr>
              <a:t>Tenóchtilán</a:t>
            </a:r>
            <a:r>
              <a:rPr lang="pt-BR" b="1" i="0" dirty="0">
                <a:solidFill>
                  <a:srgbClr val="4D4D4D"/>
                </a:solidFill>
                <a:effectLst/>
                <a:latin typeface="UOLText"/>
              </a:rPr>
              <a:t>,</a:t>
            </a:r>
            <a:r>
              <a:rPr lang="pt-BR" b="0" i="0" dirty="0">
                <a:solidFill>
                  <a:srgbClr val="4D4D4D"/>
                </a:solidFill>
                <a:effectLst/>
                <a:latin typeface="UOLText"/>
              </a:rPr>
              <a:t> era mais populosa que grande cidade europeia na mesma época</a:t>
            </a:r>
            <a:endParaRPr lang="pt-BR" dirty="0"/>
          </a:p>
        </p:txBody>
      </p:sp>
    </p:spTree>
    <p:extLst>
      <p:ext uri="{BB962C8B-B14F-4D97-AF65-F5344CB8AC3E}">
        <p14:creationId xmlns:p14="http://schemas.microsoft.com/office/powerpoint/2010/main" val="17035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86351E-416D-477D-A392-9C6B8B7EF224}"/>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A2352FB-1FE1-428F-A39B-C47E8C7BCC69}"/>
              </a:ext>
            </a:extLst>
          </p:cNvPr>
          <p:cNvSpPr>
            <a:spLocks noGrp="1"/>
          </p:cNvSpPr>
          <p:nvPr>
            <p:ph idx="1"/>
          </p:nvPr>
        </p:nvSpPr>
        <p:spPr/>
        <p:txBody>
          <a:bodyPr/>
          <a:lstStyle/>
          <a:p>
            <a:r>
              <a:rPr lang="pt-BR" dirty="0"/>
              <a:t>Qual o nome da capital asteca que os  espanhóis chegaram?</a:t>
            </a:r>
          </a:p>
          <a:p>
            <a:r>
              <a:rPr lang="pt-BR" dirty="0"/>
              <a:t>Como os espanhóis dominaram esses indígenas?</a:t>
            </a:r>
          </a:p>
        </p:txBody>
      </p:sp>
    </p:spTree>
    <p:extLst>
      <p:ext uri="{BB962C8B-B14F-4D97-AF65-F5344CB8AC3E}">
        <p14:creationId xmlns:p14="http://schemas.microsoft.com/office/powerpoint/2010/main" val="412136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9C858-A968-49BB-95BF-BDFEF1185278}"/>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56A62299-0B89-464B-822F-2C63D045ABD8}"/>
              </a:ext>
            </a:extLst>
          </p:cNvPr>
          <p:cNvSpPr>
            <a:spLocks noGrp="1"/>
          </p:cNvSpPr>
          <p:nvPr>
            <p:ph idx="1"/>
          </p:nvPr>
        </p:nvSpPr>
        <p:spPr/>
        <p:txBody>
          <a:bodyPr>
            <a:normAutofit fontScale="6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a:ln>
                  <a:noFill/>
                </a:ln>
                <a:solidFill>
                  <a:srgbClr val="404040"/>
                </a:solidFill>
                <a:effectLst/>
                <a:latin typeface="Open Sans"/>
              </a:rPr>
              <a:t>     </a:t>
            </a:r>
            <a:r>
              <a:rPr kumimoji="0" lang="pt-BR" altLang="pt-BR" sz="2400" b="0" i="0" u="none" strike="noStrike" cap="none" normalizeH="0" baseline="0" dirty="0">
                <a:ln>
                  <a:noFill/>
                </a:ln>
                <a:solidFill>
                  <a:srgbClr val="757575"/>
                </a:solidFill>
                <a:effectLst/>
                <a:latin typeface="Open Sans"/>
              </a:rPr>
              <a:t>Mapa do Brasil no Período Colonial</a:t>
            </a:r>
            <a:endParaRPr kumimoji="0" lang="pt-BR" altLang="pt-B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a:ln>
                  <a:noFill/>
                </a:ln>
                <a:solidFill>
                  <a:srgbClr val="404040"/>
                </a:solidFill>
                <a:effectLst/>
                <a:latin typeface="Open Sans"/>
              </a:rPr>
              <a:t>Várias expedições foram enviadas por Portugal, visando reconhecer toda costa brasileira e combater os piratas e comerciantes franceses.</a:t>
            </a:r>
            <a:endParaRPr kumimoji="0" lang="pt-BR" altLang="pt-B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a:ln>
                  <a:noFill/>
                </a:ln>
                <a:solidFill>
                  <a:srgbClr val="404040"/>
                </a:solidFill>
                <a:effectLst/>
                <a:latin typeface="Open Sans"/>
              </a:rPr>
              <a:t>As mais importantes foram as comandadas por Cristóvão Jacques (1516 e 1526), que combateu os franceses.</a:t>
            </a:r>
            <a:endParaRPr kumimoji="0" lang="pt-BR" altLang="pt-B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a:ln>
                  <a:noFill/>
                </a:ln>
                <a:solidFill>
                  <a:srgbClr val="404040"/>
                </a:solidFill>
                <a:effectLst/>
                <a:latin typeface="Open Sans"/>
              </a:rPr>
              <a:t>Também Martim Afonso de Sousa (1532), combateu a pirataria francesa. Da mesma forma, ele instalou em São Vicente, a primeira povoação dotada de um engenho para produção de açúcar</a:t>
            </a:r>
            <a:r>
              <a:rPr kumimoji="0" lang="pt-BR" altLang="pt-BR" sz="2400" b="1" i="0" u="none" strike="noStrike" cap="none" normalizeH="0" baseline="0" dirty="0">
                <a:ln>
                  <a:noFill/>
                </a:ln>
                <a:solidFill>
                  <a:srgbClr val="404040"/>
                </a:solidFill>
                <a:effectLst/>
                <a:latin typeface="Open Sans"/>
              </a:rPr>
              <a:t>.</a:t>
            </a:r>
            <a:endParaRPr kumimoji="0" lang="pt-BR" altLang="pt-B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400" b="0" i="0" u="none" strike="noStrike" cap="none" normalizeH="0" baseline="0" dirty="0">
                <a:ln>
                  <a:noFill/>
                </a:ln>
                <a:solidFill>
                  <a:srgbClr val="404040"/>
                </a:solidFill>
                <a:effectLst/>
                <a:latin typeface="Open Sans"/>
              </a:rPr>
              <a:t>Para colonizar o Brasil e garantir a posse da terra, em 1534, a Coroa dividiu o território em 15 </a:t>
            </a:r>
            <a:r>
              <a:rPr kumimoji="0" lang="pt-BR" altLang="pt-BR" sz="2400" b="0" i="0" u="none" strike="noStrike" cap="none" normalizeH="0" baseline="0" dirty="0">
                <a:ln>
                  <a:noFill/>
                </a:ln>
                <a:solidFill>
                  <a:srgbClr val="337AB7"/>
                </a:solidFill>
                <a:effectLst/>
                <a:latin typeface="Open Sans"/>
                <a:hlinkClick r:id="rId2"/>
              </a:rPr>
              <a:t>capitanias hereditárias</a:t>
            </a:r>
            <a:r>
              <a:rPr kumimoji="0" lang="pt-BR" altLang="pt-BR" sz="2400" b="0" i="0" u="none" strike="noStrike" cap="none" normalizeH="0" baseline="0" dirty="0">
                <a:ln>
                  <a:noFill/>
                </a:ln>
                <a:solidFill>
                  <a:srgbClr val="404040"/>
                </a:solidFill>
                <a:effectLst/>
                <a:latin typeface="Open Sans"/>
              </a:rPr>
              <a:t>. </a:t>
            </a:r>
          </a:p>
          <a:p>
            <a:pPr marL="0" indent="0" algn="l" fontAlgn="base">
              <a:buNone/>
            </a:pPr>
            <a:r>
              <a:rPr lang="pt-BR" b="0" i="0" dirty="0">
                <a:solidFill>
                  <a:srgbClr val="404040"/>
                </a:solidFill>
                <a:effectLst/>
                <a:latin typeface="Open Sans"/>
              </a:rPr>
              <a:t>Esses lotes foram doados a capitães (donatários), pertencentes à pequena nobreza lusitana que, por sua conta promoviam a defesa local e a colonização.</a:t>
            </a:r>
          </a:p>
          <a:p>
            <a:pPr marL="0" indent="0" algn="l" fontAlgn="base">
              <a:buNone/>
            </a:pPr>
            <a:r>
              <a:rPr lang="pt-BR" b="0" i="0" dirty="0">
                <a:solidFill>
                  <a:srgbClr val="404040"/>
                </a:solidFill>
                <a:effectLst/>
                <a:latin typeface="Open Sans"/>
              </a:rPr>
              <a:t>A empresa açucareira foi escolhida, porque apresentava possibilidade de vir a ser um empreendimento altamente lucrativo, abastecendo o grande mercado de açúcar da Europa.</a:t>
            </a:r>
          </a:p>
          <a:p>
            <a:pPr marL="0" indent="0" algn="l" fontAlgn="base">
              <a:buNone/>
            </a:pPr>
            <a:r>
              <a:rPr lang="pt-BR" b="0" i="0" dirty="0">
                <a:solidFill>
                  <a:srgbClr val="404040"/>
                </a:solidFill>
                <a:effectLst/>
                <a:latin typeface="Open Sans"/>
              </a:rPr>
              <a:t>Foi no nordeste do país que a atividade açucareira atingiu seu maior grau de desenvolvimento, principalmente nas capitanias de Pernambuco e da Bahia.</a:t>
            </a:r>
          </a:p>
          <a:p>
            <a:pPr marL="0" indent="0" algn="l" fontAlgn="base">
              <a:buNone/>
            </a:pPr>
            <a:r>
              <a:rPr lang="pt-BR" b="0" i="0" dirty="0">
                <a:solidFill>
                  <a:srgbClr val="404040"/>
                </a:solidFill>
                <a:effectLst/>
                <a:latin typeface="Open Sans"/>
              </a:rPr>
              <a:t>Nos séculos XVI e XVII, o Nordeste tornou-se o centro dinâmico da vida social, política e econômica do Brasil.</a:t>
            </a:r>
          </a:p>
          <a:p>
            <a:pPr marL="0" marR="0" lvl="0" indent="0" algn="l" defTabSz="914400" rtl="0" eaLnBrk="0" fontAlgn="base" latinLnBrk="0" hangingPunct="0">
              <a:lnSpc>
                <a:spcPct val="100000"/>
              </a:lnSpc>
              <a:spcBef>
                <a:spcPct val="0"/>
              </a:spcBef>
              <a:spcAft>
                <a:spcPct val="0"/>
              </a:spcAft>
              <a:buClrTx/>
              <a:buSzTx/>
              <a:buFontTx/>
              <a:buNone/>
              <a:tabLst/>
            </a:pPr>
            <a:endParaRPr lang="pt-BR" dirty="0"/>
          </a:p>
        </p:txBody>
      </p:sp>
      <p:sp>
        <p:nvSpPr>
          <p:cNvPr id="4" name="Rectangle 1">
            <a:extLst>
              <a:ext uri="{FF2B5EF4-FFF2-40B4-BE49-F238E27FC236}">
                <a16:creationId xmlns:a16="http://schemas.microsoft.com/office/drawing/2014/main" id="{5553FF98-30EC-4A6A-8E59-7B752C4B1B5B}"/>
              </a:ext>
            </a:extLst>
          </p:cNvPr>
          <p:cNvSpPr>
            <a:spLocks noChangeArrowheads="1"/>
          </p:cNvSpPr>
          <p:nvPr/>
        </p:nvSpPr>
        <p:spPr bwMode="auto">
          <a:xfrm>
            <a:off x="3935896" y="6228003"/>
            <a:ext cx="776642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404040"/>
                </a:solidFill>
                <a:effectLst/>
                <a:latin typeface="Open Sans"/>
              </a:rPr>
              <a:t>Estas eram imensos lotes de terra que se estendiam do litoral até o limite estabelecido pelo </a:t>
            </a:r>
            <a:r>
              <a:rPr kumimoji="0" lang="pt-BR" altLang="pt-BR" sz="1200" b="0" i="0" u="none" strike="noStrike" cap="none" normalizeH="0" baseline="0" dirty="0">
                <a:ln>
                  <a:noFill/>
                </a:ln>
                <a:solidFill>
                  <a:srgbClr val="337AB7"/>
                </a:solidFill>
                <a:effectLst/>
                <a:latin typeface="Open Sans"/>
                <a:hlinkClick r:id="rId3"/>
              </a:rPr>
              <a:t>Tratado de Tordesilhas</a:t>
            </a:r>
            <a:r>
              <a:rPr kumimoji="0" lang="pt-BR" altLang="pt-BR" sz="1200" b="0" i="0" u="none" strike="noStrike" cap="none" normalizeH="0" baseline="0" dirty="0">
                <a:ln>
                  <a:noFill/>
                </a:ln>
                <a:solidFill>
                  <a:srgbClr val="404040"/>
                </a:solidFill>
                <a:effectLst/>
                <a:latin typeface="Open Sans"/>
              </a:rPr>
              <a:t>.</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149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4CB1E-10C4-48C1-AAA0-9BB58BA74022}"/>
              </a:ext>
            </a:extLst>
          </p:cNvPr>
          <p:cNvSpPr>
            <a:spLocks noGrp="1"/>
          </p:cNvSpPr>
          <p:nvPr>
            <p:ph type="title"/>
          </p:nvPr>
        </p:nvSpPr>
        <p:spPr/>
        <p:txBody>
          <a:bodyPr/>
          <a:lstStyle/>
          <a:p>
            <a:endParaRPr lang="pt-BR"/>
          </a:p>
        </p:txBody>
      </p:sp>
      <p:pic>
        <p:nvPicPr>
          <p:cNvPr id="2050" name="Picture 2" descr="capitania | Britannica Escola">
            <a:extLst>
              <a:ext uri="{FF2B5EF4-FFF2-40B4-BE49-F238E27FC236}">
                <a16:creationId xmlns:a16="http://schemas.microsoft.com/office/drawing/2014/main" id="{7A71A893-A388-4468-B573-1D83B85C64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3949" y="1356173"/>
            <a:ext cx="5826011" cy="5243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EAC6706-72BD-4691-9E8F-023C9C11A07B}"/>
              </a:ext>
            </a:extLst>
          </p:cNvPr>
          <p:cNvSpPr>
            <a:spLocks noGrp="1"/>
          </p:cNvSpPr>
          <p:nvPr>
            <p:ph type="title"/>
          </p:nvPr>
        </p:nvSpPr>
        <p:spPr/>
        <p:txBody>
          <a:bodyPr/>
          <a:lstStyle/>
          <a:p>
            <a:r>
              <a:rPr lang="pt-BR" dirty="0"/>
              <a:t>Nas Ruas do Brás</a:t>
            </a:r>
          </a:p>
        </p:txBody>
      </p:sp>
      <p:sp>
        <p:nvSpPr>
          <p:cNvPr id="6" name="Espaço Reservado para Conteúdo 5">
            <a:extLst>
              <a:ext uri="{FF2B5EF4-FFF2-40B4-BE49-F238E27FC236}">
                <a16:creationId xmlns:a16="http://schemas.microsoft.com/office/drawing/2014/main" id="{949057FE-8731-4F08-911D-654EB957FC8E}"/>
              </a:ext>
            </a:extLst>
          </p:cNvPr>
          <p:cNvSpPr>
            <a:spLocks noGrp="1"/>
          </p:cNvSpPr>
          <p:nvPr>
            <p:ph idx="1"/>
          </p:nvPr>
        </p:nvSpPr>
        <p:spPr/>
        <p:txBody>
          <a:bodyPr/>
          <a:lstStyle/>
          <a:p>
            <a:pPr marL="0" indent="0">
              <a:buNone/>
            </a:pPr>
            <a:r>
              <a:rPr lang="pt-BR" dirty="0"/>
              <a:t>O Brás era um bairro cinzento, com ruas de paralelepípedo e poucos automóveis. Ao meio-dia as sirenes anunciavam a hora do almoço nas fábricas. [...]</a:t>
            </a:r>
            <a:br>
              <a:rPr lang="pt-BR" dirty="0"/>
            </a:br>
            <a:r>
              <a:rPr lang="pt-BR" dirty="0"/>
              <a:t>Os operários saíam cedo, com a marmita embrulhada no jornal e o guarda-chuva preto. Garoava muito em São Paulo; a cidade era cercada por matas e conhecida como “a terra da garoa”. Entre os trabalhadores muitos eram adolescentes, mas não havia crianças: o trabalho antes dos catorze anos tinha sido proibido. Essas imagens marcaram a minha infância: para ser homem, precisava acordar cedo e ir para a fábrica com a marmita. </a:t>
            </a:r>
          </a:p>
        </p:txBody>
      </p:sp>
    </p:spTree>
    <p:extLst>
      <p:ext uri="{BB962C8B-B14F-4D97-AF65-F5344CB8AC3E}">
        <p14:creationId xmlns:p14="http://schemas.microsoft.com/office/powerpoint/2010/main" val="109894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C5937-88F2-43C6-BC13-997C46B3ACF2}"/>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D7F10D5B-C4DE-4D18-A4D6-CA5CE7473080}"/>
              </a:ext>
            </a:extLst>
          </p:cNvPr>
          <p:cNvSpPr>
            <a:spLocks noGrp="1"/>
          </p:cNvSpPr>
          <p:nvPr>
            <p:ph idx="1"/>
          </p:nvPr>
        </p:nvSpPr>
        <p:spPr/>
        <p:txBody>
          <a:bodyPr/>
          <a:lstStyle/>
          <a:p>
            <a:r>
              <a:rPr lang="pt-BR" b="0" i="0" dirty="0">
                <a:solidFill>
                  <a:srgbClr val="444444"/>
                </a:solidFill>
                <a:effectLst/>
                <a:latin typeface="NewsGothicMt"/>
              </a:rPr>
              <a:t>O </a:t>
            </a:r>
            <a:r>
              <a:rPr lang="pt-BR" b="1" i="0" dirty="0">
                <a:solidFill>
                  <a:srgbClr val="444444"/>
                </a:solidFill>
                <a:effectLst/>
                <a:latin typeface="NewsGothicMt"/>
              </a:rPr>
              <a:t>Período Pré-Colonial</a:t>
            </a:r>
            <a:r>
              <a:rPr lang="pt-BR" b="0" i="0" dirty="0">
                <a:solidFill>
                  <a:srgbClr val="444444"/>
                </a:solidFill>
                <a:effectLst/>
                <a:latin typeface="NewsGothicMt"/>
              </a:rPr>
              <a:t> compreende desde a chegada dos portugueses ao Brasil, em 1500, até meados da década de 1530. Essa fase encerrou-se com a implantação do sistema de </a:t>
            </a:r>
            <a:r>
              <a:rPr lang="pt-BR" b="1" i="0" u="sng" dirty="0">
                <a:solidFill>
                  <a:srgbClr val="429EDF"/>
                </a:solidFill>
                <a:effectLst/>
                <a:latin typeface="NewsGothicMt"/>
                <a:hlinkClick r:id="rId2"/>
              </a:rPr>
              <a:t>capitanias hereditárias</a:t>
            </a:r>
            <a:r>
              <a:rPr lang="pt-BR" b="0" i="0" dirty="0">
                <a:solidFill>
                  <a:srgbClr val="444444"/>
                </a:solidFill>
                <a:effectLst/>
                <a:latin typeface="NewsGothicMt"/>
              </a:rPr>
              <a:t> e ficou conhecida dessa forma pela ausência de uma política de colonização e de ocupação por parte de Portugal em relação ao Brasil. Nessa época, houve ainda a predominância da exploração do pau-brasil e da instalação de feitorias no litoral brasileiro.</a:t>
            </a:r>
            <a:endParaRPr lang="pt-BR" dirty="0"/>
          </a:p>
        </p:txBody>
      </p:sp>
    </p:spTree>
    <p:extLst>
      <p:ext uri="{BB962C8B-B14F-4D97-AF65-F5344CB8AC3E}">
        <p14:creationId xmlns:p14="http://schemas.microsoft.com/office/powerpoint/2010/main" val="34339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6CB7901-F686-4BB4-B0B8-CFBDD8260AA4}"/>
              </a:ext>
            </a:extLst>
          </p:cNvPr>
          <p:cNvSpPr>
            <a:spLocks noGrp="1"/>
          </p:cNvSpPr>
          <p:nvPr>
            <p:ph type="title"/>
          </p:nvPr>
        </p:nvSpPr>
        <p:spPr/>
        <p:txBody>
          <a:bodyPr/>
          <a:lstStyle/>
          <a:p>
            <a:r>
              <a:rPr lang="pt-BR" dirty="0"/>
              <a:t>Diferencia o período </a:t>
            </a:r>
            <a:r>
              <a:rPr lang="pt-BR" dirty="0" err="1"/>
              <a:t>pré</a:t>
            </a:r>
            <a:r>
              <a:rPr lang="pt-BR" dirty="0"/>
              <a:t> colonial do período colonial</a:t>
            </a:r>
          </a:p>
        </p:txBody>
      </p:sp>
      <p:sp>
        <p:nvSpPr>
          <p:cNvPr id="5" name="Espaço Reservado para Texto 4">
            <a:extLst>
              <a:ext uri="{FF2B5EF4-FFF2-40B4-BE49-F238E27FC236}">
                <a16:creationId xmlns:a16="http://schemas.microsoft.com/office/drawing/2014/main" id="{C4740D80-A4F5-4405-8066-1F1FF07FABB3}"/>
              </a:ext>
            </a:extLst>
          </p:cNvPr>
          <p:cNvSpPr>
            <a:spLocks noGrp="1"/>
          </p:cNvSpPr>
          <p:nvPr>
            <p:ph type="body" idx="1"/>
          </p:nvPr>
        </p:nvSpPr>
        <p:spPr/>
        <p:txBody>
          <a:bodyPr/>
          <a:lstStyle/>
          <a:p>
            <a:endParaRPr lang="pt-BR"/>
          </a:p>
        </p:txBody>
      </p:sp>
      <p:sp>
        <p:nvSpPr>
          <p:cNvPr id="6" name="Espaço Reservado para Conteúdo 5">
            <a:extLst>
              <a:ext uri="{FF2B5EF4-FFF2-40B4-BE49-F238E27FC236}">
                <a16:creationId xmlns:a16="http://schemas.microsoft.com/office/drawing/2014/main" id="{2E4BB58B-5D53-430F-997C-BAA9DC5167B0}"/>
              </a:ext>
            </a:extLst>
          </p:cNvPr>
          <p:cNvSpPr>
            <a:spLocks noGrp="1"/>
          </p:cNvSpPr>
          <p:nvPr>
            <p:ph sz="half" idx="2"/>
          </p:nvPr>
        </p:nvSpPr>
        <p:spPr/>
        <p:txBody>
          <a:bodyPr/>
          <a:lstStyle/>
          <a:p>
            <a:endParaRPr lang="pt-BR"/>
          </a:p>
        </p:txBody>
      </p:sp>
      <p:sp>
        <p:nvSpPr>
          <p:cNvPr id="7" name="Espaço Reservado para Texto 6">
            <a:extLst>
              <a:ext uri="{FF2B5EF4-FFF2-40B4-BE49-F238E27FC236}">
                <a16:creationId xmlns:a16="http://schemas.microsoft.com/office/drawing/2014/main" id="{25507723-EBAC-4E73-A89D-C2DC01498DBD}"/>
              </a:ext>
            </a:extLst>
          </p:cNvPr>
          <p:cNvSpPr>
            <a:spLocks noGrp="1"/>
          </p:cNvSpPr>
          <p:nvPr>
            <p:ph type="body" sz="quarter" idx="3"/>
          </p:nvPr>
        </p:nvSpPr>
        <p:spPr/>
        <p:txBody>
          <a:bodyPr/>
          <a:lstStyle/>
          <a:p>
            <a:endParaRPr lang="pt-BR"/>
          </a:p>
        </p:txBody>
      </p:sp>
      <p:sp>
        <p:nvSpPr>
          <p:cNvPr id="8" name="Espaço Reservado para Conteúdo 7">
            <a:extLst>
              <a:ext uri="{FF2B5EF4-FFF2-40B4-BE49-F238E27FC236}">
                <a16:creationId xmlns:a16="http://schemas.microsoft.com/office/drawing/2014/main" id="{189444AC-8EBC-41EA-B218-72B9A6910706}"/>
              </a:ext>
            </a:extLst>
          </p:cNvPr>
          <p:cNvSpPr>
            <a:spLocks noGrp="1"/>
          </p:cNvSpPr>
          <p:nvPr>
            <p:ph sz="quarter" idx="4"/>
          </p:nvPr>
        </p:nvSpPr>
        <p:spPr/>
        <p:txBody>
          <a:bodyPr/>
          <a:lstStyle/>
          <a:p>
            <a:endParaRPr lang="pt-BR"/>
          </a:p>
        </p:txBody>
      </p:sp>
    </p:spTree>
    <p:extLst>
      <p:ext uri="{BB962C8B-B14F-4D97-AF65-F5344CB8AC3E}">
        <p14:creationId xmlns:p14="http://schemas.microsoft.com/office/powerpoint/2010/main" val="299297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B1E0A44C-710D-478C-94D0-3643ED366398}"/>
              </a:ext>
            </a:extLst>
          </p:cNvPr>
          <p:cNvSpPr>
            <a:spLocks noGrp="1"/>
          </p:cNvSpPr>
          <p:nvPr>
            <p:ph type="title"/>
          </p:nvPr>
        </p:nvSpPr>
        <p:spPr/>
        <p:txBody>
          <a:bodyPr/>
          <a:lstStyle/>
          <a:p>
            <a:endParaRPr lang="pt-BR"/>
          </a:p>
        </p:txBody>
      </p:sp>
      <p:sp>
        <p:nvSpPr>
          <p:cNvPr id="9" name="Espaço Reservado para Conteúdo 8">
            <a:extLst>
              <a:ext uri="{FF2B5EF4-FFF2-40B4-BE49-F238E27FC236}">
                <a16:creationId xmlns:a16="http://schemas.microsoft.com/office/drawing/2014/main" id="{475ED0A3-CB8D-4119-9C32-D725581E685A}"/>
              </a:ext>
            </a:extLst>
          </p:cNvPr>
          <p:cNvSpPr>
            <a:spLocks noGrp="1"/>
          </p:cNvSpPr>
          <p:nvPr>
            <p:ph idx="1"/>
          </p:nvPr>
        </p:nvSpPr>
        <p:spPr/>
        <p:txBody>
          <a:bodyPr/>
          <a:lstStyle/>
          <a:p>
            <a:r>
              <a:rPr lang="pt-BR" dirty="0"/>
              <a:t>O que são as capitanias hereditárias?</a:t>
            </a:r>
          </a:p>
          <a:p>
            <a:r>
              <a:rPr lang="pt-BR" dirty="0"/>
              <a:t>Qual a primeira forma de economia adotada dentro do modelo colonial ?</a:t>
            </a:r>
          </a:p>
          <a:p>
            <a:r>
              <a:rPr lang="pt-BR" dirty="0"/>
              <a:t>Qual a principal força de trabalho dentro das fazendas de engenho?</a:t>
            </a:r>
          </a:p>
          <a:p>
            <a:r>
              <a:rPr lang="pt-BR" dirty="0"/>
              <a:t>Por qual motivo empregamos o termo “índio” aos nativos daqui?</a:t>
            </a:r>
          </a:p>
        </p:txBody>
      </p:sp>
    </p:spTree>
    <p:extLst>
      <p:ext uri="{BB962C8B-B14F-4D97-AF65-F5344CB8AC3E}">
        <p14:creationId xmlns:p14="http://schemas.microsoft.com/office/powerpoint/2010/main" val="326681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5 Atividades de História 5º Ano Ensino Fundamental para Imprimir - Online Cursos Gratuitos">
            <a:extLst>
              <a:ext uri="{FF2B5EF4-FFF2-40B4-BE49-F238E27FC236}">
                <a16:creationId xmlns:a16="http://schemas.microsoft.com/office/drawing/2014/main" id="{13F09EC6-C702-41AE-88F5-7E75E2AABB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 t="15023" r="-1252" b="8643"/>
          <a:stretch/>
        </p:blipFill>
        <p:spPr bwMode="auto">
          <a:xfrm>
            <a:off x="524390" y="470089"/>
            <a:ext cx="5789341" cy="5917821"/>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02910D82-F07D-4B74-B450-84DD7548FAD4}"/>
              </a:ext>
            </a:extLst>
          </p:cNvPr>
          <p:cNvSpPr/>
          <p:nvPr/>
        </p:nvSpPr>
        <p:spPr>
          <a:xfrm>
            <a:off x="2611768" y="768626"/>
            <a:ext cx="2570921" cy="17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50 Atividades sobre Descobrimento do Brasil para Imprimir - Online Cursos Gratuitos">
            <a:extLst>
              <a:ext uri="{FF2B5EF4-FFF2-40B4-BE49-F238E27FC236}">
                <a16:creationId xmlns:a16="http://schemas.microsoft.com/office/drawing/2014/main" id="{68157BB2-9C83-4586-8731-25955C206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567" y="470089"/>
            <a:ext cx="4933329" cy="6206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9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E2F2747-D280-4249-94B2-4F9A9C9BA9FC}"/>
              </a:ext>
            </a:extLst>
          </p:cNvPr>
          <p:cNvSpPr>
            <a:spLocks noGrp="1"/>
          </p:cNvSpPr>
          <p:nvPr>
            <p:ph type="title"/>
          </p:nvPr>
        </p:nvSpPr>
        <p:spPr/>
        <p:txBody>
          <a:bodyPr/>
          <a:lstStyle/>
          <a:p>
            <a:r>
              <a:rPr lang="pt-BR" dirty="0"/>
              <a:t>Memórias</a:t>
            </a:r>
          </a:p>
        </p:txBody>
      </p:sp>
      <p:sp>
        <p:nvSpPr>
          <p:cNvPr id="5" name="Espaço Reservado para Texto 4">
            <a:extLst>
              <a:ext uri="{FF2B5EF4-FFF2-40B4-BE49-F238E27FC236}">
                <a16:creationId xmlns:a16="http://schemas.microsoft.com/office/drawing/2014/main" id="{D752B19C-3599-4BBC-AFC3-EDF6B9B1C159}"/>
              </a:ext>
            </a:extLst>
          </p:cNvPr>
          <p:cNvSpPr>
            <a:spLocks noGrp="1"/>
          </p:cNvSpPr>
          <p:nvPr>
            <p:ph type="body" idx="1"/>
          </p:nvPr>
        </p:nvSpPr>
        <p:spPr/>
        <p:txBody>
          <a:bodyPr/>
          <a:lstStyle/>
          <a:p>
            <a:r>
              <a:rPr lang="pt-BR" dirty="0"/>
              <a:t>Memória Individual </a:t>
            </a:r>
          </a:p>
        </p:txBody>
      </p:sp>
      <p:sp>
        <p:nvSpPr>
          <p:cNvPr id="6" name="Espaço Reservado para Conteúdo 5">
            <a:extLst>
              <a:ext uri="{FF2B5EF4-FFF2-40B4-BE49-F238E27FC236}">
                <a16:creationId xmlns:a16="http://schemas.microsoft.com/office/drawing/2014/main" id="{FFC863FD-8C61-4526-AFA1-7752F616710E}"/>
              </a:ext>
            </a:extLst>
          </p:cNvPr>
          <p:cNvSpPr>
            <a:spLocks noGrp="1"/>
          </p:cNvSpPr>
          <p:nvPr>
            <p:ph sz="half" idx="2"/>
          </p:nvPr>
        </p:nvSpPr>
        <p:spPr/>
        <p:txBody>
          <a:bodyPr/>
          <a:lstStyle/>
          <a:p>
            <a:r>
              <a:rPr lang="pt-BR" dirty="0"/>
              <a:t>Esse tipo de memória se baseia em experiencias particulares, baseado em sons, paisagens e sentimentos que você viveu.</a:t>
            </a:r>
          </a:p>
        </p:txBody>
      </p:sp>
      <p:sp>
        <p:nvSpPr>
          <p:cNvPr id="7" name="Espaço Reservado para Texto 6">
            <a:extLst>
              <a:ext uri="{FF2B5EF4-FFF2-40B4-BE49-F238E27FC236}">
                <a16:creationId xmlns:a16="http://schemas.microsoft.com/office/drawing/2014/main" id="{F73BB0BC-4DD8-4936-97CD-1D24F6482B04}"/>
              </a:ext>
            </a:extLst>
          </p:cNvPr>
          <p:cNvSpPr>
            <a:spLocks noGrp="1"/>
          </p:cNvSpPr>
          <p:nvPr>
            <p:ph type="body" sz="quarter" idx="3"/>
          </p:nvPr>
        </p:nvSpPr>
        <p:spPr/>
        <p:txBody>
          <a:bodyPr/>
          <a:lstStyle/>
          <a:p>
            <a:r>
              <a:rPr lang="pt-BR" dirty="0"/>
              <a:t>Memória Coletiva</a:t>
            </a:r>
          </a:p>
        </p:txBody>
      </p:sp>
      <p:sp>
        <p:nvSpPr>
          <p:cNvPr id="8" name="Espaço Reservado para Conteúdo 7">
            <a:extLst>
              <a:ext uri="{FF2B5EF4-FFF2-40B4-BE49-F238E27FC236}">
                <a16:creationId xmlns:a16="http://schemas.microsoft.com/office/drawing/2014/main" id="{5D50C653-3EFC-4E97-8269-A67AFB9E88D5}"/>
              </a:ext>
            </a:extLst>
          </p:cNvPr>
          <p:cNvSpPr>
            <a:spLocks noGrp="1"/>
          </p:cNvSpPr>
          <p:nvPr>
            <p:ph sz="quarter" idx="4"/>
          </p:nvPr>
        </p:nvSpPr>
        <p:spPr/>
        <p:txBody>
          <a:bodyPr/>
          <a:lstStyle/>
          <a:p>
            <a:r>
              <a:rPr lang="pt-BR" dirty="0"/>
              <a:t>São experiências tidas em conjunto com um grupo, fazendo parte da construção de uma cultura e identidade desse grupo. </a:t>
            </a:r>
          </a:p>
        </p:txBody>
      </p:sp>
    </p:spTree>
    <p:extLst>
      <p:ext uri="{BB962C8B-B14F-4D97-AF65-F5344CB8AC3E}">
        <p14:creationId xmlns:p14="http://schemas.microsoft.com/office/powerpoint/2010/main" val="113759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descr="Confira a carta de Pero Vaz de Caminha (1500) digitalizada">
            <a:extLst>
              <a:ext uri="{FF2B5EF4-FFF2-40B4-BE49-F238E27FC236}">
                <a16:creationId xmlns:a16="http://schemas.microsoft.com/office/drawing/2014/main" id="{A930DE47-DD81-4DAD-83F3-CD49399DDAD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5912" y="2250281"/>
            <a:ext cx="6477000" cy="3867150"/>
          </a:xfrm>
          <a:prstGeom prst="rect">
            <a:avLst/>
          </a:prstGeom>
          <a:noFill/>
          <a:ln>
            <a:noFill/>
          </a:ln>
        </p:spPr>
      </p:pic>
    </p:spTree>
    <p:extLst>
      <p:ext uri="{BB962C8B-B14F-4D97-AF65-F5344CB8AC3E}">
        <p14:creationId xmlns:p14="http://schemas.microsoft.com/office/powerpoint/2010/main" val="192579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0C7028E-C4EA-43B0-8393-9B151C07E6ED}"/>
              </a:ext>
            </a:extLst>
          </p:cNvPr>
          <p:cNvSpPr>
            <a:spLocks noGrp="1"/>
          </p:cNvSpPr>
          <p:nvPr>
            <p:ph idx="1"/>
          </p:nvPr>
        </p:nvSpPr>
        <p:spPr/>
        <p:txBody>
          <a:bodyPr>
            <a:normAutofit fontScale="85000" lnSpcReduction="20000"/>
          </a:bodyPr>
          <a:lstStyle/>
          <a:p>
            <a:r>
              <a:rPr lang="pt-BR" b="0" i="0" dirty="0">
                <a:solidFill>
                  <a:srgbClr val="47545C"/>
                </a:solidFill>
                <a:effectLst/>
                <a:latin typeface="Helvetica" panose="020B0604020202020204" pitchFamily="34" charset="0"/>
              </a:rPr>
              <a:t>1. - A vontade de andar descalço foi um dos hábitos que herdamos dos indígenas. Geralmente, quando chegamos em casa após um dia inteiro de trabalho ou estudo, a primeira coisa que fazemos é retirar o calçado e ficar certo tempo descalços. Muitas pessoas têm o hábito de sempre andar descalças quando estão em suas casas;</a:t>
            </a:r>
            <a:br>
              <a:rPr lang="pt-BR" dirty="0"/>
            </a:br>
            <a:r>
              <a:rPr lang="pt-BR" b="0" i="0" dirty="0">
                <a:solidFill>
                  <a:srgbClr val="47545C"/>
                </a:solidFill>
                <a:effectLst/>
                <a:latin typeface="Helvetica" panose="020B0604020202020204" pitchFamily="34" charset="0"/>
              </a:rPr>
              <a:t>2. - O costume de descansar em redes é outra herança dos povos indígenas;</a:t>
            </a:r>
            <a:br>
              <a:rPr lang="pt-BR" dirty="0"/>
            </a:br>
            <a:r>
              <a:rPr lang="pt-BR" b="0" i="0" dirty="0">
                <a:solidFill>
                  <a:srgbClr val="47545C"/>
                </a:solidFill>
                <a:effectLst/>
                <a:latin typeface="Helvetica" panose="020B0604020202020204" pitchFamily="34" charset="0"/>
              </a:rPr>
              <a:t>3. - A culinária brasileira herdou vários hábitos e costumes da cultura indígena, como a utilização da mandioca e seus derivados (farinha de mandioca, beiju, polvilho);</a:t>
            </a:r>
            <a:br>
              <a:rPr lang="pt-BR" dirty="0"/>
            </a:br>
            <a:r>
              <a:rPr lang="pt-BR" b="0" i="0" dirty="0">
                <a:solidFill>
                  <a:srgbClr val="47545C"/>
                </a:solidFill>
                <a:effectLst/>
                <a:latin typeface="Helvetica" panose="020B0604020202020204" pitchFamily="34" charset="0"/>
              </a:rPr>
              <a:t>4. - O costume de nos alimentarmos com peixes;</a:t>
            </a:r>
            <a:br>
              <a:rPr lang="pt-BR" dirty="0"/>
            </a:br>
            <a:r>
              <a:rPr lang="pt-BR" b="0" i="0" dirty="0">
                <a:solidFill>
                  <a:srgbClr val="47545C"/>
                </a:solidFill>
                <a:effectLst/>
                <a:latin typeface="Helvetica" panose="020B0604020202020204" pitchFamily="34" charset="0"/>
              </a:rPr>
              <a:t>5. - Comer carne socada no pilão de madeira (conhecida como paçoca);</a:t>
            </a:r>
            <a:br>
              <a:rPr lang="pt-BR" dirty="0"/>
            </a:br>
            <a:r>
              <a:rPr lang="pt-BR" b="0" i="0" dirty="0">
                <a:solidFill>
                  <a:srgbClr val="47545C"/>
                </a:solidFill>
                <a:effectLst/>
                <a:latin typeface="Helvetica" panose="020B0604020202020204" pitchFamily="34" charset="0"/>
              </a:rPr>
              <a:t>6. - Comer pratos derivados da caça (como picadinho de jacaré e pato ao tucupi);</a:t>
            </a:r>
            <a:br>
              <a:rPr lang="pt-BR" dirty="0"/>
            </a:br>
            <a:r>
              <a:rPr lang="pt-BR" b="0" i="0" dirty="0">
                <a:solidFill>
                  <a:srgbClr val="47545C"/>
                </a:solidFill>
                <a:effectLst/>
                <a:latin typeface="Helvetica" panose="020B0604020202020204" pitchFamily="34" charset="0"/>
              </a:rPr>
              <a:t>7. - Costume de comer frutas (principalmente o cupuaçu, bacuri, graviola, caju, açaí e o buriti).</a:t>
            </a:r>
            <a:br>
              <a:rPr lang="pt-BR" dirty="0"/>
            </a:br>
            <a:r>
              <a:rPr lang="pt-BR" b="0" i="0" dirty="0">
                <a:solidFill>
                  <a:srgbClr val="47545C"/>
                </a:solidFill>
                <a:effectLst/>
                <a:latin typeface="Helvetica" panose="020B0604020202020204" pitchFamily="34" charset="0"/>
              </a:rPr>
              <a:t>8. - Herdamos também a crença nas práticas populares de cura derivadas das plantas. Por isso sempre se recorre ao pó de guaraná, ao boldo, ao óleo de copaíba, à catuaba, à semente de sucupira, entre outros, para curar alguma enfermidade;</a:t>
            </a:r>
            <a:endParaRPr lang="pt-BR" dirty="0"/>
          </a:p>
        </p:txBody>
      </p:sp>
    </p:spTree>
    <p:extLst>
      <p:ext uri="{BB962C8B-B14F-4D97-AF65-F5344CB8AC3E}">
        <p14:creationId xmlns:p14="http://schemas.microsoft.com/office/powerpoint/2010/main" val="158570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fismo Kayapó Xikrin (in: Grafismo indígena –Lux Vidal) | Grafismo  indigena, Grafismo, Simbolos indigenas">
            <a:extLst>
              <a:ext uri="{FF2B5EF4-FFF2-40B4-BE49-F238E27FC236}">
                <a16:creationId xmlns:a16="http://schemas.microsoft.com/office/drawing/2014/main" id="{82FD98A1-B527-4E5F-922E-3075785EC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844" y="841077"/>
            <a:ext cx="6943449" cy="58711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titled">
            <a:extLst>
              <a:ext uri="{FF2B5EF4-FFF2-40B4-BE49-F238E27FC236}">
                <a16:creationId xmlns:a16="http://schemas.microsoft.com/office/drawing/2014/main" id="{6131F195-C38F-4556-96E5-632A5A87F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6" y="2034197"/>
            <a:ext cx="4652530" cy="348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66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921C710-CC5E-46B0-B014-F7AD13EE0245}"/>
              </a:ext>
            </a:extLst>
          </p:cNvPr>
          <p:cNvSpPr>
            <a:spLocks noGrp="1"/>
          </p:cNvSpPr>
          <p:nvPr>
            <p:ph type="title"/>
          </p:nvPr>
        </p:nvSpPr>
        <p:spPr/>
        <p:txBody>
          <a:bodyPr/>
          <a:lstStyle/>
          <a:p>
            <a:r>
              <a:rPr lang="pt-BR" dirty="0"/>
              <a:t>ALMA NÃO TEM COR</a:t>
            </a:r>
          </a:p>
        </p:txBody>
      </p:sp>
      <p:sp>
        <p:nvSpPr>
          <p:cNvPr id="3" name="Espaço Reservado para Conteúdo 2">
            <a:extLst>
              <a:ext uri="{FF2B5EF4-FFF2-40B4-BE49-F238E27FC236}">
                <a16:creationId xmlns:a16="http://schemas.microsoft.com/office/drawing/2014/main" id="{3D32B3BE-AFBC-4E35-8EF8-E5B1710F90F6}"/>
              </a:ext>
            </a:extLst>
          </p:cNvPr>
          <p:cNvSpPr>
            <a:spLocks noGrp="1"/>
          </p:cNvSpPr>
          <p:nvPr>
            <p:ph sz="half" idx="1"/>
          </p:nvPr>
        </p:nvSpPr>
        <p:spPr/>
        <p:txBody>
          <a:bodyPr>
            <a:normAutofit fontScale="85000" lnSpcReduction="20000"/>
          </a:bodyPr>
          <a:lstStyle/>
          <a:p>
            <a:pPr algn="l"/>
            <a:r>
              <a:rPr lang="pt-BR" b="0" i="0" dirty="0">
                <a:solidFill>
                  <a:srgbClr val="444444"/>
                </a:solidFill>
                <a:effectLst/>
                <a:latin typeface="Arial" panose="020B0604020202020204" pitchFamily="34" charset="0"/>
              </a:rPr>
              <a:t>Alma não tem cor</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Porque eu sou branco?</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Alma não tem cor</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Porque eu sou preto?</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Branquinho, neguinho</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Branco, negão</a:t>
            </a:r>
          </a:p>
          <a:p>
            <a:pPr algn="l"/>
            <a:r>
              <a:rPr lang="pt-BR" b="0" i="0" dirty="0">
                <a:solidFill>
                  <a:srgbClr val="444444"/>
                </a:solidFill>
                <a:effectLst/>
                <a:latin typeface="Arial" panose="020B0604020202020204" pitchFamily="34" charset="0"/>
              </a:rPr>
              <a:t>Percebam que a alma não tem cor</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Ela é colorida, sim</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Ela é multicolor</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Percebam que a alma não tem uma só cor</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Ela é colorida, sim</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Ela é multicolor</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Azul, amarelo</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Verde, verdinho, marrom</a:t>
            </a:r>
          </a:p>
          <a:p>
            <a:endParaRPr lang="pt-BR" dirty="0"/>
          </a:p>
        </p:txBody>
      </p:sp>
      <p:sp>
        <p:nvSpPr>
          <p:cNvPr id="5" name="Espaço Reservado para Conteúdo 4">
            <a:extLst>
              <a:ext uri="{FF2B5EF4-FFF2-40B4-BE49-F238E27FC236}">
                <a16:creationId xmlns:a16="http://schemas.microsoft.com/office/drawing/2014/main" id="{CB80C36B-7EBA-4592-BE86-CDD1BF701429}"/>
              </a:ext>
            </a:extLst>
          </p:cNvPr>
          <p:cNvSpPr>
            <a:spLocks noGrp="1"/>
          </p:cNvSpPr>
          <p:nvPr>
            <p:ph sz="half" idx="2"/>
          </p:nvPr>
        </p:nvSpPr>
        <p:spPr/>
        <p:txBody>
          <a:bodyPr>
            <a:normAutofit fontScale="85000" lnSpcReduction="20000"/>
          </a:bodyPr>
          <a:lstStyle/>
          <a:p>
            <a:pPr algn="l"/>
            <a:r>
              <a:rPr lang="pt-BR" b="0" i="0" dirty="0">
                <a:solidFill>
                  <a:srgbClr val="444444"/>
                </a:solidFill>
                <a:effectLst/>
                <a:latin typeface="Arial" panose="020B0604020202020204" pitchFamily="34" charset="0"/>
              </a:rPr>
              <a:t>Você conhece tudo</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Você conhece o </a:t>
            </a:r>
            <a:r>
              <a:rPr lang="pt-BR" b="1" i="0" dirty="0">
                <a:solidFill>
                  <a:srgbClr val="444444"/>
                </a:solidFill>
                <a:effectLst/>
                <a:latin typeface="Arial" panose="020B0604020202020204" pitchFamily="34" charset="0"/>
              </a:rPr>
              <a:t>reggae</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Você conhece tudo</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Você só não se conhece</a:t>
            </a:r>
          </a:p>
          <a:p>
            <a:pPr algn="l"/>
            <a:r>
              <a:rPr lang="pt-BR" b="0" i="0" dirty="0" err="1">
                <a:solidFill>
                  <a:srgbClr val="444444"/>
                </a:solidFill>
                <a:effectLst/>
                <a:latin typeface="Arial" panose="020B0604020202020204" pitchFamily="34" charset="0"/>
              </a:rPr>
              <a:t>Branquinho,neguinho</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Branco, negão</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Azul, amarelo</a:t>
            </a:r>
            <a:br>
              <a:rPr lang="pt-BR" b="0" i="0" dirty="0">
                <a:solidFill>
                  <a:srgbClr val="444444"/>
                </a:solidFill>
                <a:effectLst/>
                <a:latin typeface="Arial" panose="020B0604020202020204" pitchFamily="34" charset="0"/>
              </a:rPr>
            </a:br>
            <a:r>
              <a:rPr lang="pt-BR" b="0" i="0" dirty="0">
                <a:solidFill>
                  <a:srgbClr val="444444"/>
                </a:solidFill>
                <a:effectLst/>
                <a:latin typeface="Arial" panose="020B0604020202020204" pitchFamily="34" charset="0"/>
              </a:rPr>
              <a:t>Verde, verdinho, marrom</a:t>
            </a:r>
          </a:p>
          <a:p>
            <a:endParaRPr lang="pt-BR" dirty="0"/>
          </a:p>
        </p:txBody>
      </p:sp>
    </p:spTree>
    <p:extLst>
      <p:ext uri="{BB962C8B-B14F-4D97-AF65-F5344CB8AC3E}">
        <p14:creationId xmlns:p14="http://schemas.microsoft.com/office/powerpoint/2010/main" val="287957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a:extLst>
              <a:ext uri="{FF2B5EF4-FFF2-40B4-BE49-F238E27FC236}">
                <a16:creationId xmlns:a16="http://schemas.microsoft.com/office/drawing/2014/main" id="{B18CCE0A-C295-4A9C-9CCD-6107CACC1476}"/>
              </a:ext>
            </a:extLst>
          </p:cNvPr>
          <p:cNvSpPr>
            <a:spLocks noGrp="1"/>
          </p:cNvSpPr>
          <p:nvPr>
            <p:ph idx="1"/>
          </p:nvPr>
        </p:nvSpPr>
        <p:spPr/>
        <p:txBody>
          <a:bodyPr>
            <a:normAutofit/>
          </a:bodyPr>
          <a:lstStyle/>
          <a:p>
            <a:pPr algn="l">
              <a:buFont typeface="Arial" panose="020B0604020202020204" pitchFamily="34" charset="0"/>
              <a:buChar char="•"/>
            </a:pPr>
            <a:r>
              <a:rPr lang="pt-BR" b="1" i="0" dirty="0">
                <a:solidFill>
                  <a:srgbClr val="424242"/>
                </a:solidFill>
                <a:effectLst/>
                <a:latin typeface="Arial" panose="020B0604020202020204" pitchFamily="34" charset="0"/>
              </a:rPr>
              <a:t>O que o cantor quis dizer com “alma não tem cor”?</a:t>
            </a:r>
            <a:endParaRPr lang="pt-BR" b="0" i="0" dirty="0">
              <a:solidFill>
                <a:srgbClr val="424242"/>
              </a:solidFill>
              <a:effectLst/>
              <a:latin typeface="Arial" panose="020B0604020202020204" pitchFamily="34" charset="0"/>
            </a:endParaRPr>
          </a:p>
          <a:p>
            <a:pPr algn="l">
              <a:buFont typeface="Arial" panose="020B0604020202020204" pitchFamily="34" charset="0"/>
              <a:buChar char="•"/>
            </a:pPr>
            <a:r>
              <a:rPr lang="pt-BR" b="1" i="0" dirty="0">
                <a:solidFill>
                  <a:srgbClr val="424242"/>
                </a:solidFill>
                <a:effectLst/>
                <a:latin typeface="Arial" panose="020B0604020202020204" pitchFamily="34" charset="0"/>
              </a:rPr>
              <a:t>Quem concorda com o cantor? Por quê? E quem discorda? Por quê?</a:t>
            </a:r>
            <a:endParaRPr lang="pt-BR" b="0" i="0" dirty="0">
              <a:solidFill>
                <a:srgbClr val="424242"/>
              </a:solidFill>
              <a:effectLst/>
              <a:latin typeface="Arial" panose="020B0604020202020204" pitchFamily="34" charset="0"/>
            </a:endParaRPr>
          </a:p>
          <a:p>
            <a:pPr algn="l">
              <a:buFont typeface="Arial" panose="020B0604020202020204" pitchFamily="34" charset="0"/>
              <a:buChar char="•"/>
            </a:pPr>
            <a:r>
              <a:rPr lang="pt-BR" b="1" i="0" dirty="0">
                <a:solidFill>
                  <a:srgbClr val="424242"/>
                </a:solidFill>
                <a:effectLst/>
                <a:latin typeface="Arial" panose="020B0604020202020204" pitchFamily="34" charset="0"/>
              </a:rPr>
              <a:t>Quem conhece manifestações da cultura afro-brasileira (na música, na dança, na religião, na culinária etc.)? Dê alguns exemplos.</a:t>
            </a:r>
            <a:endParaRPr lang="pt-BR" b="0" i="0" dirty="0">
              <a:solidFill>
                <a:srgbClr val="424242"/>
              </a:solidFill>
              <a:effectLst/>
              <a:latin typeface="Arial" panose="020B0604020202020204" pitchFamily="34" charset="0"/>
            </a:endParaRPr>
          </a:p>
          <a:p>
            <a:pPr algn="l">
              <a:buFont typeface="Arial" panose="020B0604020202020204" pitchFamily="34" charset="0"/>
              <a:buChar char="•"/>
            </a:pPr>
            <a:r>
              <a:rPr lang="pt-BR" b="1" i="0" dirty="0">
                <a:solidFill>
                  <a:srgbClr val="424242"/>
                </a:solidFill>
                <a:effectLst/>
                <a:latin typeface="Arial" panose="020B0604020202020204" pitchFamily="34" charset="0"/>
              </a:rPr>
              <a:t>Muitas palavras usadas no nosso dia-a-dia vieram da África, vocês saberiam dizer algumas delas?</a:t>
            </a:r>
            <a:endParaRPr lang="pt-BR" b="0" i="0" dirty="0">
              <a:solidFill>
                <a:srgbClr val="424242"/>
              </a:solidFill>
              <a:effectLst/>
              <a:latin typeface="Arial" panose="020B0604020202020204" pitchFamily="34" charset="0"/>
            </a:endParaRPr>
          </a:p>
          <a:p>
            <a:endParaRPr lang="pt-BR" dirty="0"/>
          </a:p>
        </p:txBody>
      </p:sp>
    </p:spTree>
    <p:extLst>
      <p:ext uri="{BB962C8B-B14F-4D97-AF65-F5344CB8AC3E}">
        <p14:creationId xmlns:p14="http://schemas.microsoft.com/office/powerpoint/2010/main" val="334033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Assuntos educacionais 16X9">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245_TF03462902_TF03462902.potx" id="{40133AEE-29B6-41FE-9947-DDF30634B4BB}" vid="{9DE7FA61-2447-42FB-ACA3-1F3F09875B9E}"/>
    </a:ext>
  </a:extLst>
</a:theme>
</file>

<file path=ppt/theme/theme2.xml><?xml version="1.0" encoding="utf-8"?>
<a:theme xmlns:a="http://schemas.openxmlformats.org/drawingml/2006/main" name="Tema do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TM10001106[[fn=Selo]]</Template>
  <TotalTime>16024</TotalTime>
  <Words>2768</Words>
  <Application>Microsoft Office PowerPoint</Application>
  <PresentationFormat>Widescreen</PresentationFormat>
  <Paragraphs>142</Paragraphs>
  <Slides>33</Slides>
  <Notes>2</Notes>
  <HiddenSlides>0</HiddenSlides>
  <MMClips>1</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33</vt:i4>
      </vt:variant>
    </vt:vector>
  </HeadingPairs>
  <TitlesOfParts>
    <vt:vector size="45" baseType="lpstr">
      <vt:lpstr>Arial</vt:lpstr>
      <vt:lpstr>Calibri</vt:lpstr>
      <vt:lpstr>Helvetica</vt:lpstr>
      <vt:lpstr>NewsGothicMt</vt:lpstr>
      <vt:lpstr>Open Sans</vt:lpstr>
      <vt:lpstr>open_sansbold</vt:lpstr>
      <vt:lpstr>open_sansregular</vt:lpstr>
      <vt:lpstr>opensans</vt:lpstr>
      <vt:lpstr>Sorts Mill Goudy</vt:lpstr>
      <vt:lpstr>UOLText</vt:lpstr>
      <vt:lpstr>Wingdings</vt:lpstr>
      <vt:lpstr>Assuntos educacionais 16X9</vt:lpstr>
      <vt:lpstr>Memória</vt:lpstr>
      <vt:lpstr>O que é memoria? </vt:lpstr>
      <vt:lpstr>Nas Ruas do Brás</vt:lpstr>
      <vt:lpstr>Memórias</vt:lpstr>
      <vt:lpstr>Apresentação do PowerPoint</vt:lpstr>
      <vt:lpstr>Apresentação do PowerPoint</vt:lpstr>
      <vt:lpstr>Apresentação do PowerPoint</vt:lpstr>
      <vt:lpstr>ALMA NÃO TEM COR</vt:lpstr>
      <vt:lpstr>Apresentação do PowerPoint</vt:lpstr>
      <vt:lpstr>Apresentação do PowerPoint</vt:lpstr>
      <vt:lpstr>Música </vt:lpstr>
      <vt:lpstr>Religião </vt:lpstr>
      <vt:lpstr>Bonecas Abayomi – Aquela que traz felicidade </vt:lpstr>
      <vt:lpstr>Fantástico reúne vítimas de preconceito para discutir: que Brasil é esse? </vt:lpstr>
      <vt:lpstr>Apresentação do PowerPoint</vt:lpstr>
      <vt:lpstr>Apresentação do PowerPoint</vt:lpstr>
      <vt:lpstr>Apresentação do PowerPoint</vt:lpstr>
      <vt:lpstr>Ameríndios </vt:lpstr>
      <vt:lpstr>Apresentação do PowerPoint</vt:lpstr>
      <vt:lpstr>Calendário Maia</vt:lpstr>
      <vt:lpstr>Construções Maias</vt:lpstr>
      <vt:lpstr>Maias</vt:lpstr>
      <vt:lpstr>Astecas</vt:lpstr>
      <vt:lpstr>Incas</vt:lpstr>
      <vt:lpstr>Qual das tribos abaixo fazem parte da colônia Portuguesa e Colônia Espanhola?</vt:lpstr>
      <vt:lpstr>Apresentação do PowerPoint</vt:lpstr>
      <vt:lpstr>Apresentação do PowerPoint</vt:lpstr>
      <vt:lpstr>Apresentação do PowerPoint</vt:lpstr>
      <vt:lpstr>Apresentação do PowerPoint</vt:lpstr>
      <vt:lpstr>Apresentação do PowerPoint</vt:lpstr>
      <vt:lpstr>Diferencia o período pré colonial do período colonial</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Memória</dc:title>
  <dc:creator>Murilo Moriera</dc:creator>
  <cp:lastModifiedBy>Murilo Moriera</cp:lastModifiedBy>
  <cp:revision>43</cp:revision>
  <dcterms:created xsi:type="dcterms:W3CDTF">2020-08-30T22:54:21Z</dcterms:created>
  <dcterms:modified xsi:type="dcterms:W3CDTF">2020-10-09T11:05:09Z</dcterms:modified>
</cp:coreProperties>
</file>