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4"/>
  </p:notesMasterIdLst>
  <p:sldIdLst>
    <p:sldId id="288" r:id="rId2"/>
    <p:sldId id="289" r:id="rId3"/>
    <p:sldId id="293" r:id="rId4"/>
    <p:sldId id="284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8" r:id="rId16"/>
    <p:sldId id="306" r:id="rId17"/>
    <p:sldId id="309" r:id="rId18"/>
    <p:sldId id="315" r:id="rId19"/>
    <p:sldId id="307" r:id="rId20"/>
    <p:sldId id="314" r:id="rId21"/>
    <p:sldId id="305" r:id="rId22"/>
    <p:sldId id="304" r:id="rId23"/>
    <p:sldId id="316" r:id="rId24"/>
    <p:sldId id="310" r:id="rId25"/>
    <p:sldId id="311" r:id="rId26"/>
    <p:sldId id="318" r:id="rId27"/>
    <p:sldId id="319" r:id="rId28"/>
    <p:sldId id="320" r:id="rId29"/>
    <p:sldId id="321" r:id="rId30"/>
    <p:sldId id="317" r:id="rId31"/>
    <p:sldId id="312" r:id="rId32"/>
    <p:sldId id="313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0238D5D6-FA97-433C-8B97-C9822F9DCBD2}">
          <p14:sldIdLst>
            <p14:sldId id="288"/>
            <p14:sldId id="289"/>
            <p14:sldId id="293"/>
            <p14:sldId id="284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8"/>
            <p14:sldId id="306"/>
            <p14:sldId id="309"/>
            <p14:sldId id="315"/>
            <p14:sldId id="307"/>
            <p14:sldId id="314"/>
            <p14:sldId id="305"/>
            <p14:sldId id="304"/>
            <p14:sldId id="316"/>
            <p14:sldId id="310"/>
            <p14:sldId id="311"/>
            <p14:sldId id="318"/>
            <p14:sldId id="319"/>
            <p14:sldId id="320"/>
            <p14:sldId id="321"/>
            <p14:sldId id="317"/>
            <p14:sldId id="312"/>
            <p14:sldId id="313"/>
          </p14:sldIdLst>
        </p14:section>
        <p14:section name="Seção sem Título" id="{F7FEA703-C050-48F4-9B3C-BD7DB8F0DBB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8529D-3A51-44D9-9065-0BDDB4803376}" type="datetimeFigureOut">
              <a:rPr lang="pt-BR" smtClean="0"/>
              <a:t>18/08/2020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AA651-1347-4089-B76D-335D3ED7DE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2386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626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pt-BR" sz="1800" noProof="0"/>
          </a:p>
        </p:txBody>
      </p:sp>
      <p:cxnSp>
        <p:nvCxnSpPr>
          <p:cNvPr id="12" name="Conector reto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3"/>
          <p:cNvSpPr>
            <a:spLocks noGrp="1"/>
          </p:cNvSpPr>
          <p:nvPr>
            <p:ph type="title" hasCustomPrompt="1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0" hasCustomPrompt="1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t-BR" noProof="0"/>
              <a:t>Clique para editar o texto Mestre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t-BR" noProof="0"/>
              <a:t>Segundo nível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t-BR" noProof="0"/>
              <a:t>Terceiro nível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t-BR" noProof="0"/>
              <a:t>Quarto nível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t-BR" noProof="0"/>
              <a:t>Quinto nível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B5482A46-B58D-44BD-B615-3FF4A9AD9F87}" type="datetime1">
              <a:rPr lang="pt-BR" noProof="0" smtClean="0"/>
              <a:t>18/08/2020</a:t>
            </a:fld>
            <a:endParaRPr lang="pt-BR" noProof="0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8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729323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800" noProof="0"/>
          </a:p>
        </p:txBody>
      </p:sp>
      <p:sp>
        <p:nvSpPr>
          <p:cNvPr id="10" name="Retângulo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800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3" hasCustomPrompt="1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t-BR" noProof="0"/>
              <a:t>Clique para editar o texto Mestre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t-BR" noProof="0"/>
              <a:t>Segundo nível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t-BR" noProof="0"/>
              <a:t>Terceiro nível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t-BR" noProof="0"/>
              <a:t>Quarto nível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23107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8A87A34-81AB-432B-8DAE-1953F412C126}" type="datetimeFigureOut">
              <a:rPr lang="en-US" dirty="0"/>
              <a:pPr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D52A90-DB85-4F03-B1E7-6F2131DAC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Vislumbre do Estado Novo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39E2CB0-DD10-4073-B386-545764AF83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8717" y="1553700"/>
            <a:ext cx="4645152" cy="4322694"/>
          </a:xfrm>
        </p:spPr>
        <p:txBody>
          <a:bodyPr>
            <a:normAutofit/>
          </a:bodyPr>
          <a:lstStyle/>
          <a:p>
            <a:r>
              <a:rPr lang="pt-BR" dirty="0"/>
              <a:t>Mudança política mundial por conta das revoluções que ocorriam no mundo</a:t>
            </a:r>
          </a:p>
          <a:p>
            <a:r>
              <a:rPr lang="pt-BR" dirty="0"/>
              <a:t>Inicio da produção de borracha – Compra do Acre</a:t>
            </a:r>
          </a:p>
          <a:p>
            <a:r>
              <a:rPr lang="pt-BR" dirty="0"/>
              <a:t>Movimento feminista</a:t>
            </a:r>
          </a:p>
          <a:p>
            <a:r>
              <a:rPr lang="pt-BR" dirty="0"/>
              <a:t>Getúlio e João Pessoa (Aliança Liberal)</a:t>
            </a:r>
          </a:p>
          <a:p>
            <a:r>
              <a:rPr lang="pt-BR" dirty="0"/>
              <a:t>Morte de João Pessoa na Paraíba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811A1A0-2EBD-4C6B-99D9-4CFF78ED1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801" y="958037"/>
            <a:ext cx="3886861" cy="46642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4661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78FF12-D698-4AD2-83EC-975489E29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Populismo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165273-A803-41A0-9369-D5B48D61EAD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4960156" cy="3977640"/>
          </a:xfrm>
        </p:spPr>
        <p:txBody>
          <a:bodyPr>
            <a:normAutofit fontScale="77500" lnSpcReduction="20000"/>
          </a:bodyPr>
          <a:lstStyle/>
          <a:p>
            <a:r>
              <a:rPr lang="pt-BR" sz="2300" dirty="0"/>
              <a:t>(...) populismo constitui uma relação pessoal entre um líder e um conglomerado de indivíduos, relação essa explicada através do recurso à </a:t>
            </a:r>
            <a:r>
              <a:rPr lang="pt-BR" sz="2300" dirty="0" err="1"/>
              <a:t>idéia</a:t>
            </a:r>
            <a:r>
              <a:rPr lang="pt-BR" sz="2300" dirty="0"/>
              <a:t> de demagogia, nem sempre claramente definida. Segundo esta concepção, o líder populista não aparece como um verdadeiro político, mas, sobretudo como um aproveitador da ignorância popular (DEBERT, 1979, p. 01).</a:t>
            </a:r>
          </a:p>
          <a:p>
            <a:pPr algn="r"/>
            <a:r>
              <a:rPr lang="pt-BR" sz="1800" i="1" dirty="0"/>
              <a:t>GETÚLIO VARGAS E O POPULISMO, TÁLITA JACY RASOTO</a:t>
            </a:r>
          </a:p>
        </p:txBody>
      </p:sp>
      <p:pic>
        <p:nvPicPr>
          <p:cNvPr id="2050" name="Picture 2" descr="Pode haver um populismo de esquerda? - Vermelho">
            <a:extLst>
              <a:ext uri="{FF2B5EF4-FFF2-40B4-BE49-F238E27FC236}">
                <a16:creationId xmlns:a16="http://schemas.microsoft.com/office/drawing/2014/main" id="{5797DBEC-3812-4A29-ACF2-C7DD08B01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287" y="2560320"/>
            <a:ext cx="5456592" cy="393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5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7DAD71B-EB53-4752-B088-9D7EFE971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Populismo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E10AE21C-95C6-48A1-836C-627E0DCA38C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5702278" cy="4974336"/>
          </a:xfrm>
        </p:spPr>
        <p:txBody>
          <a:bodyPr>
            <a:normAutofit/>
          </a:bodyPr>
          <a:lstStyle/>
          <a:p>
            <a:pPr marL="400050" lvl="1" indent="-171450">
              <a:buClr>
                <a:schemeClr val="accent2">
                  <a:lumMod val="75000"/>
                </a:schemeClr>
              </a:buClr>
            </a:pPr>
            <a:r>
              <a:rPr lang="pt-BR" sz="2000" b="1" dirty="0"/>
              <a:t>Nacionalismo Econômico – </a:t>
            </a:r>
            <a:r>
              <a:rPr lang="pt-BR" sz="2000" dirty="0"/>
              <a:t>Investimento na produção nacional </a:t>
            </a:r>
            <a:endParaRPr lang="pt-BR" sz="2000" b="1" dirty="0"/>
          </a:p>
          <a:p>
            <a:pPr marL="400050" lvl="1" indent="-171450">
              <a:buClr>
                <a:schemeClr val="accent2">
                  <a:lumMod val="75000"/>
                </a:schemeClr>
              </a:buClr>
            </a:pPr>
            <a:r>
              <a:rPr lang="pt-BR" sz="2000" b="1" dirty="0"/>
              <a:t>Desconstrução institucional de uma liderança política – </a:t>
            </a:r>
            <a:r>
              <a:rPr lang="pt-BR" sz="2000" dirty="0"/>
              <a:t>O presidente se baseava em uma relação direta com a população baseado em seu carisma</a:t>
            </a:r>
          </a:p>
          <a:p>
            <a:pPr marL="400050" lvl="1" indent="-171450">
              <a:buClr>
                <a:schemeClr val="accent2">
                  <a:lumMod val="75000"/>
                </a:schemeClr>
              </a:buClr>
            </a:pPr>
            <a:r>
              <a:rPr lang="pt-BR" sz="2000" b="1" dirty="0"/>
              <a:t>Discurso a favor das massas com essência clientelista – </a:t>
            </a:r>
            <a:r>
              <a:rPr lang="pt-BR" sz="2000" dirty="0"/>
              <a:t>Ideais baseados na união das massas impulsionado por cobranças de favores políticos </a:t>
            </a:r>
          </a:p>
          <a:p>
            <a:pPr marL="400050" lvl="1" indent="-171450">
              <a:buClr>
                <a:schemeClr val="accent2">
                  <a:lumMod val="75000"/>
                </a:schemeClr>
              </a:buClr>
            </a:pPr>
            <a:endParaRPr lang="pt-BR" dirty="0"/>
          </a:p>
        </p:txBody>
      </p:sp>
      <p:pic>
        <p:nvPicPr>
          <p:cNvPr id="3074" name="Picture 2" descr="Populismo – Wikipédia, a enciclopédia livre">
            <a:extLst>
              <a:ext uri="{FF2B5EF4-FFF2-40B4-BE49-F238E27FC236}">
                <a16:creationId xmlns:a16="http://schemas.microsoft.com/office/drawing/2014/main" id="{F0170188-A166-4466-AE89-1A0063004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153" y="1435608"/>
            <a:ext cx="3287367" cy="496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79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35B7540-2BB0-430C-8831-FF1E8EBF4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939409"/>
            <a:ext cx="6876288" cy="1024301"/>
          </a:xfrm>
        </p:spPr>
        <p:txBody>
          <a:bodyPr>
            <a:normAutofit fontScale="90000"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Consolidação do Estado novo - 1937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ED30752B-7746-470B-B98B-7561DE51B2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2627774" cy="3977640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00000"/>
              </a:lnSpc>
              <a:buClr>
                <a:srgbClr val="D24726"/>
              </a:buClr>
              <a:buFont typeface="Arial" panose="020B0604020202020204" pitchFamily="34" charset="0"/>
              <a:buChar char="•"/>
            </a:pPr>
            <a:r>
              <a:rPr lang="pt-BR" sz="1400" dirty="0"/>
              <a:t>Inicio da ditadura do Estado Novo, com o pretexto de resguardar o desenvolvimento do Estado contra o suposto Plano Cohen</a:t>
            </a:r>
          </a:p>
          <a:p>
            <a:pPr marL="342900" indent="-342900">
              <a:lnSpc>
                <a:spcPct val="100000"/>
              </a:lnSpc>
              <a:buClr>
                <a:srgbClr val="D24726"/>
              </a:buClr>
              <a:buFont typeface="Arial" panose="020B0604020202020204" pitchFamily="34" charset="0"/>
              <a:buChar char="•"/>
            </a:pPr>
            <a:r>
              <a:rPr lang="pt-BR" sz="1400" dirty="0"/>
              <a:t>Em uma aliança com as forças armadas, o estado fecha a Câmara dos deputados e o Senado</a:t>
            </a:r>
          </a:p>
          <a:p>
            <a:pPr marL="342900" indent="-342900">
              <a:lnSpc>
                <a:spcPct val="100000"/>
              </a:lnSpc>
              <a:buClr>
                <a:srgbClr val="D24726"/>
              </a:buClr>
              <a:buFont typeface="Arial" panose="020B0604020202020204" pitchFamily="34" charset="0"/>
              <a:buChar char="•"/>
            </a:pPr>
            <a:r>
              <a:rPr lang="pt-BR" sz="1400" dirty="0"/>
              <a:t>Esse período do governo Vargas vai ser carregado de: autoritarismo, fascismo, populismo, paternalismo e desenvolvimentismo.</a:t>
            </a:r>
          </a:p>
        </p:txBody>
      </p:sp>
      <p:pic>
        <p:nvPicPr>
          <p:cNvPr id="2050" name="Picture 2" descr="10 de novembro (1937) | 80 anos do Estado Novo | Blog da Editora ...">
            <a:extLst>
              <a:ext uri="{FF2B5EF4-FFF2-40B4-BE49-F238E27FC236}">
                <a16:creationId xmlns:a16="http://schemas.microsoft.com/office/drawing/2014/main" id="{89806694-56D5-4928-8903-2525CA9D4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426" y="2531061"/>
            <a:ext cx="8409539" cy="394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69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77B63B-261C-48B4-8719-D0B2333A6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80" y="1106039"/>
            <a:ext cx="6876288" cy="640080"/>
          </a:xfrm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Nacionalismo na Era Vargas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E75ADE-0D6D-483A-9CF2-01DB43E81D9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5459545" cy="3977640"/>
          </a:xfrm>
        </p:spPr>
        <p:txBody>
          <a:bodyPr>
            <a:normAutofit fontScale="25000" lnSpcReduction="20000"/>
          </a:bodyPr>
          <a:lstStyle/>
          <a:p>
            <a:pPr marL="342900" indent="-34290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5600" dirty="0"/>
              <a:t>Essa vertente vai carregar uma grande essência autoritária e anticomunista</a:t>
            </a:r>
          </a:p>
          <a:p>
            <a:pPr marL="342900" indent="-34290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5600" dirty="0"/>
              <a:t>Valorização do território brasileiro</a:t>
            </a:r>
          </a:p>
          <a:p>
            <a:pPr marL="342900" indent="-34290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5600" dirty="0"/>
              <a:t>Fortalecimento econômico nacional, levando a fundação da: </a:t>
            </a:r>
            <a:r>
              <a:rPr lang="pt-BR" sz="5600" b="1" dirty="0"/>
              <a:t>Petrobras, a Vale do Rio Doce e a Companhia Siderúrgica Nacional.</a:t>
            </a:r>
          </a:p>
          <a:p>
            <a:pPr marL="342900" indent="-34290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5600" dirty="0"/>
              <a:t>Aproximação com politica norte-americana, que terá como objetivo desenvolver a economia nacional, destacar o Brasil internacionalmente e legitimar uma ditadura 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000" dirty="0"/>
          </a:p>
          <a:p>
            <a:br>
              <a:rPr lang="pt-BR" dirty="0"/>
            </a:br>
            <a:endParaRPr lang="pt-BR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57DE17-601B-46C3-A959-A38108B22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959" y="2372429"/>
            <a:ext cx="5459545" cy="41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1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77B63B-261C-48B4-8719-D0B2333A6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929" y="1292457"/>
            <a:ext cx="7655383" cy="947822"/>
          </a:xfrm>
        </p:spPr>
        <p:txBody>
          <a:bodyPr>
            <a:normAutofit fontScale="90000"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Consolidação da CLT (1° de maio de 1943)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E75ADE-0D6D-483A-9CF2-01DB43E81D9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496" y="2560319"/>
            <a:ext cx="5459545" cy="3840481"/>
          </a:xfrm>
        </p:spPr>
        <p:txBody>
          <a:bodyPr>
            <a:normAutofit fontScale="40000" lnSpcReduction="20000"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3500" dirty="0"/>
              <a:t>Leis inspiradas no fascismo italiano de Mussolini, a intenção de Vargas era o controle populacional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3500" dirty="0"/>
              <a:t>Apesar dos direitos trabalhistas propostos por Vargas, esse tentou suprimir qualquer outro movimento trabalhista que fugia do controle do estado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3500" dirty="0"/>
              <a:t>Leis trabalhistas: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3500" dirty="0"/>
              <a:t>- criação do salário mínimo e da carteira de trabalho;</a:t>
            </a:r>
            <a:br>
              <a:rPr lang="pt-BR" sz="3500" dirty="0"/>
            </a:br>
            <a:r>
              <a:rPr lang="pt-BR" sz="3500" dirty="0"/>
              <a:t>- jornada diária de 8 h;</a:t>
            </a:r>
            <a:br>
              <a:rPr lang="pt-BR" sz="3500" dirty="0"/>
            </a:br>
            <a:r>
              <a:rPr lang="pt-BR" sz="3500" dirty="0"/>
              <a:t>- direito a férias anuais remuneradas;</a:t>
            </a:r>
            <a:br>
              <a:rPr lang="pt-BR" sz="3500" dirty="0"/>
            </a:br>
            <a:r>
              <a:rPr lang="pt-BR" sz="3500" dirty="0"/>
              <a:t>- descanso semanal e direito à previdência social;</a:t>
            </a:r>
            <a:br>
              <a:rPr lang="pt-BR" sz="3500" dirty="0"/>
            </a:br>
            <a:r>
              <a:rPr lang="pt-BR" sz="3500" dirty="0"/>
              <a:t>- regulamentação do trabalho do menor e da mulher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3500" dirty="0"/>
              <a:t>Movimento queremista </a:t>
            </a:r>
          </a:p>
          <a:p>
            <a:br>
              <a:rPr lang="pt-BR" dirty="0"/>
            </a:br>
            <a:endParaRPr lang="pt-BR" sz="2000" dirty="0"/>
          </a:p>
        </p:txBody>
      </p:sp>
      <p:pic>
        <p:nvPicPr>
          <p:cNvPr id="2052" name="Picture 4" descr="HISTÓRIA 9A/2014: QUEREMISMO, SAMANTHA">
            <a:extLst>
              <a:ext uri="{FF2B5EF4-FFF2-40B4-BE49-F238E27FC236}">
                <a16:creationId xmlns:a16="http://schemas.microsoft.com/office/drawing/2014/main" id="{90A02F0A-AA54-4CA8-98F5-D82CC4088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041" y="2868061"/>
            <a:ext cx="556260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63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tângulo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7754" y="3593377"/>
            <a:ext cx="6253317" cy="818642"/>
          </a:xfrm>
        </p:spPr>
        <p:txBody>
          <a:bodyPr rtlCol="0">
            <a:normAutofit/>
          </a:bodyPr>
          <a:lstStyle/>
          <a:p>
            <a:pPr rtl="0"/>
            <a:r>
              <a:rPr lang="pt-BR" sz="4800" dirty="0"/>
              <a:t>Fim do Estado Novo</a:t>
            </a:r>
            <a:endParaRPr lang="pt-br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1724" y="4570058"/>
            <a:ext cx="6269347" cy="1021498"/>
          </a:xfrm>
        </p:spPr>
        <p:txBody>
          <a:bodyPr rtlCol="0">
            <a:normAutofit/>
          </a:bodyPr>
          <a:lstStyle/>
          <a:p>
            <a:pPr rtl="0"/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4ª Republica </a:t>
            </a:r>
            <a:endParaRPr lang="pt-b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Getúlio Vargas – Wikipédia, a enciclopédia livre">
            <a:extLst>
              <a:ext uri="{FF2B5EF4-FFF2-40B4-BE49-F238E27FC236}">
                <a16:creationId xmlns:a16="http://schemas.microsoft.com/office/drawing/2014/main" id="{A8128B97-A2FA-4750-B7FF-5026C12E0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11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560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0A37B82-8EEE-4030-99D9-BC6FC8113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1536192"/>
            <a:ext cx="11220218" cy="640080"/>
          </a:xfrm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Continuação do Estado Novo – José Linhares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2D8853C9-9212-4019-8036-146A4FF75E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6056176" cy="3977640"/>
          </a:xfrm>
        </p:spPr>
        <p:txBody>
          <a:bodyPr>
            <a:normAutofit fontScale="92500"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/>
              <a:t>Com a vitória dos aliados na segunda guerra mundial houve uma grande mudança na política mundial, um avanço do liberalismo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/>
              <a:t>Fim das políticas autoritárias estabelecidas anteriormente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/>
              <a:t>Inicio de uma importante reforma política em 4 fases:</a:t>
            </a:r>
          </a:p>
          <a:p>
            <a:pPr marL="1028700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400" dirty="0"/>
              <a:t>Justiça Eleitoral ser autônoma</a:t>
            </a:r>
          </a:p>
          <a:p>
            <a:pPr marL="1028700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400" dirty="0"/>
              <a:t>criação de partidos políticos de âmbito nacional</a:t>
            </a:r>
          </a:p>
          <a:p>
            <a:pPr marL="1028700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400" dirty="0"/>
              <a:t>alistamento eleitoral maciço</a:t>
            </a:r>
          </a:p>
          <a:p>
            <a:pPr marL="1028700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400" dirty="0"/>
              <a:t>apuração imediata de votos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/>
              <a:t>PCB fundado por </a:t>
            </a:r>
            <a:r>
              <a:rPr lang="pt-BR" sz="1400" b="1" dirty="0"/>
              <a:t>Luís Carlos Prestes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/>
              <a:t>Retorno do Federalismo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/>
              <a:t>Inicio do movimento </a:t>
            </a:r>
            <a:r>
              <a:rPr lang="pt-BR" sz="1400" b="1" dirty="0"/>
              <a:t>Queremista </a:t>
            </a:r>
            <a:r>
              <a:rPr lang="pt-BR" sz="1400" dirty="0"/>
              <a:t>– Queremos Getúlio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/>
              <a:t>Vargas concorre ao senado e a câmara dos deputados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1" dirty="0"/>
              <a:t>Eurico Gaspar Dutra é eleito em 31 de janeiro de 1946</a:t>
            </a:r>
          </a:p>
          <a:p>
            <a:pPr marL="5715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00" dirty="0"/>
              <a:t>c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2B8D03-4855-458F-956D-3D04E4DA6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824" y="2556177"/>
            <a:ext cx="2661158" cy="398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33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218445"/>
          </a:xfrm>
        </p:spPr>
        <p:txBody>
          <a:bodyPr rtlCol="0" anchor="ctr">
            <a:normAutofit/>
          </a:bodyPr>
          <a:lstStyle/>
          <a:p>
            <a:pPr lvl="0" rtl="0"/>
            <a:r>
              <a:rPr lang="pt-br" sz="4000" b="1" i="1" dirty="0">
                <a:solidFill>
                  <a:schemeClr val="tx1"/>
                </a:solidFill>
              </a:rPr>
              <a:t>Redemocrat</a:t>
            </a:r>
            <a:r>
              <a:rPr lang="pt-BR" sz="4000" b="1" i="1" dirty="0">
                <a:solidFill>
                  <a:schemeClr val="tx1"/>
                </a:solidFill>
              </a:rPr>
              <a:t>ização após o governo Vargas</a:t>
            </a:r>
            <a:r>
              <a:rPr lang="pt-br" sz="4000" b="1" i="1" dirty="0">
                <a:solidFill>
                  <a:srgbClr val="FFFFFF"/>
                </a:solidFill>
              </a:rPr>
              <a:t> </a:t>
            </a:r>
            <a:endParaRPr lang="pt-br" sz="4800" b="1" i="1" dirty="0">
              <a:solidFill>
                <a:srgbClr val="FFFFFF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>
              <a:buClr>
                <a:srgbClr val="FF0000"/>
              </a:buClr>
              <a:buFont typeface="Franklin Gothic Book" panose="020B05030201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  Esse per</a:t>
            </a:r>
            <a:r>
              <a:rPr lang="pt-BR" dirty="0">
                <a:solidFill>
                  <a:schemeClr val="tx1"/>
                </a:solidFill>
              </a:rPr>
              <a:t>í</a:t>
            </a:r>
            <a:r>
              <a:rPr lang="pt-br" dirty="0">
                <a:solidFill>
                  <a:schemeClr val="tx1"/>
                </a:solidFill>
              </a:rPr>
              <a:t>odo se inicia com o fim do Governo Vargas e se encerra em 1964 com o golpe civil militar</a:t>
            </a:r>
            <a:r>
              <a:rPr lang="pt-br" dirty="0">
                <a:solidFill>
                  <a:srgbClr val="FFFFFF"/>
                </a:solidFill>
              </a:rPr>
              <a:t> Neil</a:t>
            </a:r>
            <a:endParaRPr lang="pt-BR" dirty="0">
              <a:solidFill>
                <a:srgbClr val="FFFFFF"/>
              </a:solidFill>
            </a:endParaRPr>
          </a:p>
          <a:p>
            <a:pPr>
              <a:buClr>
                <a:srgbClr val="FF0000"/>
              </a:buClr>
              <a:buFont typeface="Franklin Gothic Book" panose="020B0503020102020204" pitchFamily="34" charset="0"/>
              <a:buChar char="•"/>
            </a:pPr>
            <a:r>
              <a:rPr lang="pt-br" dirty="0">
                <a:solidFill>
                  <a:srgbClr val="FFFFFF"/>
                </a:solidFill>
              </a:rPr>
              <a:t> </a:t>
            </a:r>
            <a:r>
              <a:rPr lang="pt-BR" dirty="0">
                <a:solidFill>
                  <a:schemeClr val="tx1"/>
                </a:solidFill>
              </a:rPr>
              <a:t>Reforma política e reestrutura da democracia republicana</a:t>
            </a:r>
          </a:p>
          <a:p>
            <a:pPr>
              <a:buClr>
                <a:srgbClr val="FF0000"/>
              </a:buClr>
              <a:buFont typeface="Franklin Gothic Book" panose="020B05030201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Surgimento de grandes partidos políticos: </a:t>
            </a:r>
          </a:p>
          <a:p>
            <a:pPr lvl="2">
              <a:buClr>
                <a:srgbClr val="FF0000"/>
              </a:buClr>
              <a:buFont typeface="Franklin Gothic Book" panose="020B05030201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UDB -  Carlos Lacerda</a:t>
            </a:r>
          </a:p>
          <a:p>
            <a:pPr lvl="2">
              <a:buClr>
                <a:srgbClr val="FF0000"/>
              </a:buClr>
              <a:buFont typeface="Franklin Gothic Book" panose="020B05030201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PSD -  Juscelino </a:t>
            </a:r>
            <a:r>
              <a:rPr lang="pt-BR" dirty="0"/>
              <a:t>Kubitschek.</a:t>
            </a:r>
            <a:endParaRPr lang="pt-BR" dirty="0">
              <a:solidFill>
                <a:schemeClr val="tx1"/>
              </a:solidFill>
            </a:endParaRPr>
          </a:p>
          <a:p>
            <a:pPr lvl="2">
              <a:buClr>
                <a:srgbClr val="FF0000"/>
              </a:buClr>
              <a:buFont typeface="Franklin Gothic Book" panose="020B05030201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PTB -  Getúlio Vargas e João Goulart</a:t>
            </a:r>
          </a:p>
          <a:p>
            <a:pPr>
              <a:buClr>
                <a:srgbClr val="FF0000"/>
              </a:buClr>
              <a:buFont typeface="Franklin Gothic Book" panose="020B05030201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 Elaboração de uma nova constituição em 1946 que acabou reformando as eleições, ampliando no numero de candidatos e excluindo os analfabetos 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52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B970ED53-F52C-4706-8F85-6DDA4D33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610433"/>
          </a:xfrm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Reformulação dos partidos da 4 republica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DDF40B67-8F42-4624-B9DB-4530B4803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563758"/>
            <a:ext cx="9603275" cy="4518990"/>
          </a:xfrm>
        </p:spPr>
        <p:txBody>
          <a:bodyPr>
            <a:normAutofit/>
          </a:bodyPr>
          <a:lstStyle/>
          <a:p>
            <a:r>
              <a:rPr lang="pt-BR" b="1" dirty="0"/>
              <a:t>União Democrática Nacional (UDN): </a:t>
            </a:r>
            <a:r>
              <a:rPr lang="pt-BR" dirty="0"/>
              <a:t>Partido com alinhamento conservador, extremamente </a:t>
            </a:r>
            <a:r>
              <a:rPr lang="pt-BR" dirty="0" err="1"/>
              <a:t>antivarguista</a:t>
            </a:r>
            <a:r>
              <a:rPr lang="pt-BR" dirty="0"/>
              <a:t> e anticomunista, a história desse partido é marcada pelas diversas conspirações e tentativas de golpes.</a:t>
            </a:r>
          </a:p>
          <a:p>
            <a:r>
              <a:rPr lang="pt-BR" b="1" dirty="0"/>
              <a:t>Partido Social Democrático (PSD): </a:t>
            </a:r>
            <a:r>
              <a:rPr lang="pt-BR" dirty="0"/>
              <a:t>O PSD foi criado durante o governo do estado novo e foi criado pelos apoiadores do próprio Getúlio Vargas, foi um partido extremamente popular que tinha uma base de apoio bastante consistente </a:t>
            </a:r>
          </a:p>
          <a:p>
            <a:r>
              <a:rPr lang="pt-BR" b="1" dirty="0"/>
              <a:t>Partido Trabalhista Brasileiro (PTB): </a:t>
            </a:r>
            <a:r>
              <a:rPr lang="pt-BR" dirty="0"/>
              <a:t>Vargas na tentativa de dar continuidade as suas reformas tentou por meio do PTB continuar suas politicas iniciadas durante os estado novo </a:t>
            </a:r>
          </a:p>
        </p:txBody>
      </p:sp>
    </p:spTree>
    <p:extLst>
      <p:ext uri="{BB962C8B-B14F-4D97-AF65-F5344CB8AC3E}">
        <p14:creationId xmlns:p14="http://schemas.microsoft.com/office/powerpoint/2010/main" val="1893608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70D26D-881B-40BC-B014-F12E08DF6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26" y="1236389"/>
            <a:ext cx="6876288" cy="982156"/>
          </a:xfrm>
        </p:spPr>
        <p:txBody>
          <a:bodyPr>
            <a:normAutofit fontScale="90000"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Eurico Gaspar Dutra – Quarta Republica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280AB2-2B1C-46B6-982C-2379568E81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6296019" cy="397764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200" dirty="0"/>
              <a:t>Retorno do Federalismo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200" dirty="0"/>
              <a:t>Analfabetos e militar de baixa patente não votavam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200" dirty="0"/>
              <a:t>Alinhamento com as politicas norte – americana e perseguição ao comunismo – rompimento com o bloco socialista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200" dirty="0"/>
              <a:t>Governo SATE</a:t>
            </a:r>
          </a:p>
          <a:p>
            <a:pPr marL="1028700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dirty="0"/>
              <a:t>Saúde</a:t>
            </a:r>
          </a:p>
          <a:p>
            <a:pPr marL="1028700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dirty="0"/>
              <a:t>Alimentação</a:t>
            </a:r>
          </a:p>
          <a:p>
            <a:pPr marL="1028700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dirty="0"/>
              <a:t>Transporte </a:t>
            </a:r>
          </a:p>
          <a:p>
            <a:pPr marL="1028700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dirty="0"/>
              <a:t>Energia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200" dirty="0"/>
              <a:t>Fundação da Unidade Democrática Nacional (UDN), que eram opositores ao governo Vargas, um grande nome que surgiu dentro desse partido foi </a:t>
            </a:r>
            <a:r>
              <a:rPr lang="pt-BR" sz="1200" b="1" dirty="0"/>
              <a:t>Carlos Lacerda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200" dirty="0"/>
              <a:t>Outros partidos importantes: Partido Social Democrático e Partido Trabalhista Brasileiro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200" dirty="0"/>
              <a:t>Fundação da ESG – Escola Superior de Guerra</a:t>
            </a:r>
          </a:p>
        </p:txBody>
      </p:sp>
      <p:pic>
        <p:nvPicPr>
          <p:cNvPr id="2050" name="Picture 2" descr="Eurico Gaspar Dutra – Wikipédia, a enciclopédia livre">
            <a:extLst>
              <a:ext uri="{FF2B5EF4-FFF2-40B4-BE49-F238E27FC236}">
                <a16:creationId xmlns:a16="http://schemas.microsoft.com/office/drawing/2014/main" id="{BDE529FB-AF04-48F0-8F6C-AEDC2E73D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237" y="2560320"/>
            <a:ext cx="2666492" cy="397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2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6650E8-DEDA-408F-9344-A39207727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663441"/>
          </a:xfrm>
        </p:spPr>
        <p:txBody>
          <a:bodyPr/>
          <a:lstStyle/>
          <a:p>
            <a:r>
              <a:rPr lang="pt-BR" b="1" dirty="0"/>
              <a:t>Conceitos e fenômenos dentro da República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CC80AB7-E754-4F66-AD5D-A891AB578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0270" y="1508328"/>
            <a:ext cx="9603275" cy="4396348"/>
          </a:xfrm>
        </p:spPr>
        <p:txBody>
          <a:bodyPr>
            <a:normAutofit/>
          </a:bodyPr>
          <a:lstStyle/>
          <a:p>
            <a:r>
              <a:rPr lang="pt-BR" b="1" dirty="0"/>
              <a:t>Oligarquia</a:t>
            </a:r>
            <a:r>
              <a:rPr lang="pt-BR" dirty="0"/>
              <a:t> – Era o governo para poucos, que atendia ao interesse das elites cafeeiras</a:t>
            </a:r>
          </a:p>
          <a:p>
            <a:r>
              <a:rPr lang="pt-BR" b="1" dirty="0"/>
              <a:t>Voto de Cabresto </a:t>
            </a:r>
            <a:r>
              <a:rPr lang="pt-BR" dirty="0"/>
              <a:t>-  Era uma forma de fraude para eleger um representante que beneficiasse uma pequena elite</a:t>
            </a:r>
          </a:p>
          <a:p>
            <a:r>
              <a:rPr lang="pt-BR" b="1" dirty="0"/>
              <a:t>Coronelismo </a:t>
            </a:r>
            <a:r>
              <a:rPr lang="pt-BR" dirty="0"/>
              <a:t>– Era um fenômeno em que coronéis exerciam sua influencia para garantir votos e eleger candidatos que os beneficiassem </a:t>
            </a:r>
          </a:p>
          <a:p>
            <a:r>
              <a:rPr lang="pt-BR" b="1" dirty="0"/>
              <a:t>Tenentismo</a:t>
            </a:r>
            <a:r>
              <a:rPr lang="pt-BR" dirty="0"/>
              <a:t> – Movimento que surgiu no fim da Republica Oligárquica e que se opôs a esse modelo de governo, iniciado pelas camadas militares mais baixas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374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4ECC42-F398-4416-920A-7EAA10352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335" y="516861"/>
            <a:ext cx="11291041" cy="1596752"/>
          </a:xfrm>
        </p:spPr>
        <p:txBody>
          <a:bodyPr>
            <a:normAutofit fontScale="90000"/>
          </a:bodyPr>
          <a:lstStyle/>
          <a:p>
            <a:r>
              <a:rPr lang="pt-BR" b="0" i="0" dirty="0">
                <a:solidFill>
                  <a:srgbClr val="000000"/>
                </a:solidFill>
                <a:effectLst/>
                <a:latin typeface="ProximaNova"/>
              </a:rPr>
              <a:t>Francisco Weffort é um dos maiores estudiosos do fenômeno populista. Em seu livro o populismo na política brasileira, 0 sociólogo afirma que “O populismo foi um fenômeno político que assumiu diversas facetas" de 1945 a 1964.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6DD3E5-BF36-4D08-8FBC-FC40D6CE4AB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b="0" i="0" dirty="0">
                <a:solidFill>
                  <a:srgbClr val="000000"/>
                </a:solidFill>
                <a:effectLst/>
                <a:latin typeface="ProximaNova"/>
              </a:rPr>
              <a:t>a) Quais as características mais importantes assumidas pelo populismo durante o Estado NOVO? </a:t>
            </a:r>
          </a:p>
          <a:p>
            <a:r>
              <a:rPr lang="pt-BR" b="0" i="0" dirty="0">
                <a:solidFill>
                  <a:srgbClr val="000000"/>
                </a:solidFill>
                <a:effectLst/>
                <a:latin typeface="ProximaNova"/>
              </a:rPr>
              <a:t>b) Quais as características mais importantes assumidas pelo populismo a partir de 1945?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626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E7D83126-F1E9-43D1-A227-A51A0E34A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Morte de Getúlio 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CBB73B58-497C-4CDD-B6B5-F27FC5E4B8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5150722"/>
          </a:xfrm>
        </p:spPr>
        <p:txBody>
          <a:bodyPr>
            <a:normAutofit/>
          </a:bodyPr>
          <a:lstStyle/>
          <a:p>
            <a:r>
              <a:rPr lang="pt-BR" i="1" dirty="0"/>
              <a:t>“Querem destruir-me a qualquer preço. Tornei-me perigoso aos poderosos do dia e às castas privilegiadas. Velho e cansado, preferi ir prestar contas ao senhor, não de crimes que contrariei ora porque se opunham aos próprios interesses nacionais, ora porque exploravam, impiedosamente, aos pobres e aos humildes. Só Deus sabe das minhas amarguras e sofrimentos. Que o sangue de um inocente sirva para aplacar a ira dos fariseus. [...] Tenho lutado mês a mês, dia a dia, hora a hora, resistindo a uma pressão constante, incessante, tudo suportando em silêncio, tudo esquecendo, renunciando a mim mesmo, para defender o povo, que agora se queda desamparado. Nada mais vos posso dar, a não ser meu sangue. Se as aves de rapina querem o sangue de alguém, querem continuar sugando o povo brasileiro, eu ofereço em holocausto a minha vida. [...]”</a:t>
            </a:r>
          </a:p>
        </p:txBody>
      </p:sp>
      <p:pic>
        <p:nvPicPr>
          <p:cNvPr id="3076" name="Picture 4" descr="24 de agosto (1954) | Suicídio de Getúlio Vargas | Blog da Editora ...">
            <a:extLst>
              <a:ext uri="{FF2B5EF4-FFF2-40B4-BE49-F238E27FC236}">
                <a16:creationId xmlns:a16="http://schemas.microsoft.com/office/drawing/2014/main" id="{1F18C810-76D0-4DB5-8336-FB8643909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115" y="1995678"/>
            <a:ext cx="6276710" cy="315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65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77B63B-261C-48B4-8719-D0B2333A6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929" y="1615705"/>
            <a:ext cx="7655383" cy="640080"/>
          </a:xfrm>
        </p:spPr>
        <p:txBody>
          <a:bodyPr>
            <a:norm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Retorno de Getúlio (1950)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E75ADE-0D6D-483A-9CF2-01DB43E81D9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496" y="2560319"/>
            <a:ext cx="5459545" cy="4198289"/>
          </a:xfrm>
        </p:spPr>
        <p:txBody>
          <a:bodyPr>
            <a:normAutofit fontScale="92500"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Criação da Petrobrás e campanha nacionalista em cima da petrolífera 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Grande oposição no congresso, conflito entre os nacionalistas e liberais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Carlos Lacerda</a:t>
            </a:r>
          </a:p>
          <a:p>
            <a:pPr marL="1028700" lvl="2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400" dirty="0"/>
              <a:t>Atentado da rua </a:t>
            </a:r>
            <a:r>
              <a:rPr lang="pt-BR" sz="1400" dirty="0" err="1"/>
              <a:t>tonelero</a:t>
            </a:r>
            <a:endParaRPr lang="pt-BR" sz="1400" dirty="0"/>
          </a:p>
          <a:p>
            <a:pPr marL="1028700" lvl="2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400" dirty="0"/>
              <a:t>Alcino João Nascimento  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pt-BR" dirty="0"/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pt-BR" dirty="0"/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pt-BR" dirty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“</a:t>
            </a:r>
            <a:r>
              <a:rPr lang="pt-BR" i="1" dirty="0"/>
              <a:t>sai da vida para entrar na História</a:t>
            </a:r>
            <a:r>
              <a:rPr lang="pt-BR" dirty="0"/>
              <a:t>”.</a:t>
            </a:r>
            <a:br>
              <a:rPr lang="pt-BR" dirty="0"/>
            </a:br>
            <a:endParaRPr lang="pt-BR" sz="2000" dirty="0"/>
          </a:p>
        </p:txBody>
      </p:sp>
      <p:pic>
        <p:nvPicPr>
          <p:cNvPr id="1026" name="Picture 2" descr="De norte a sul do Brasil - a caravana do candidato Vargas | CPDOC">
            <a:extLst>
              <a:ext uri="{FF2B5EF4-FFF2-40B4-BE49-F238E27FC236}">
                <a16:creationId xmlns:a16="http://schemas.microsoft.com/office/drawing/2014/main" id="{D6B95F00-3E6D-4CFD-8054-2414E567C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320" y="2476277"/>
            <a:ext cx="2753886" cy="359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83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E6F3FC-215C-425F-A1E2-BDBCE48CE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437322"/>
            <a:ext cx="11193714" cy="1738950"/>
          </a:xfrm>
        </p:spPr>
        <p:txBody>
          <a:bodyPr>
            <a:normAutofit/>
          </a:bodyPr>
          <a:lstStyle/>
          <a:p>
            <a:r>
              <a:rPr lang="pt-BR" sz="2000" b="0" i="0" dirty="0">
                <a:solidFill>
                  <a:srgbClr val="000000"/>
                </a:solidFill>
                <a:effectLst/>
                <a:latin typeface="Raleway"/>
              </a:rPr>
              <a:t>A Quarta República brasileira foi um período da história do Brasil que aconteceu entre 1946 e 1964 e ficou conhecido por ter sido um período de democracia liberal. A Quarta República, no entanto, ficou marcada por disputas políticas que abalaram as estruturas da democracia do país, tendo como resultado final o Golpe de 1964. Um dos nomes da política brasileira que ficou conhecido por atuar em favor de grupos conservadores e que foi o pivô da crise do governo de Vargas e um dos apoiadores do golpe em 1964 foi:</a:t>
            </a:r>
            <a:endParaRPr lang="pt-BR" sz="2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0EAFFC-6A1C-4D09-A139-CA26A6B5891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Raleway"/>
              </a:rPr>
              <a:t>a) Juscelino Kubitschek</a:t>
            </a:r>
          </a:p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Raleway"/>
              </a:rPr>
              <a:t>b) Henrique Teixeira Lott</a:t>
            </a:r>
          </a:p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Raleway"/>
              </a:rPr>
              <a:t>c) Jânio Quadros</a:t>
            </a:r>
          </a:p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Raleway"/>
              </a:rPr>
              <a:t>d) Carlos Lacerda</a:t>
            </a:r>
          </a:p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Raleway"/>
              </a:rPr>
              <a:t>e) Auro de Moura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697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 fontScale="90000"/>
          </a:bodyPr>
          <a:lstStyle/>
          <a:p>
            <a:pPr lvl="0" rtl="0"/>
            <a:r>
              <a:rPr lang="pt-br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Redemocrat</a:t>
            </a:r>
            <a:r>
              <a:rPr lang="pt-BR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ização após o governo Vargas</a:t>
            </a:r>
            <a:r>
              <a:rPr lang="pt-br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sz="4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>
              <a:buClr>
                <a:srgbClr val="FF0000"/>
              </a:buClr>
              <a:buFont typeface="Franklin Gothic Book" panose="020B05030201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A fragilidade política após o suicídio de Vargas levou a sucessão de alguns nomes dentro da presidência no período de 17 meses: </a:t>
            </a:r>
          </a:p>
          <a:p>
            <a:pPr lvl="1">
              <a:buClr>
                <a:srgbClr val="FF0000"/>
              </a:buClr>
              <a:buFont typeface="Franklin Gothic Book" panose="020B0503020102020204" pitchFamily="34" charset="0"/>
              <a:buChar char="•"/>
            </a:pPr>
            <a:r>
              <a:rPr lang="pt-BR" b="1" dirty="0"/>
              <a:t>Café</a:t>
            </a:r>
            <a:r>
              <a:rPr lang="pt-BR" dirty="0"/>
              <a:t> </a:t>
            </a:r>
            <a:r>
              <a:rPr lang="pt-BR" b="1" dirty="0"/>
              <a:t>Filho (1954 – 1955)</a:t>
            </a:r>
            <a:r>
              <a:rPr lang="pt-BR" dirty="0"/>
              <a:t>: Vice presidente </a:t>
            </a:r>
          </a:p>
          <a:p>
            <a:pPr lvl="1">
              <a:buClr>
                <a:srgbClr val="FF0000"/>
              </a:buClr>
              <a:buFont typeface="Franklin Gothic Book" panose="020B0503020102020204" pitchFamily="34" charset="0"/>
              <a:buChar char="•"/>
            </a:pPr>
            <a:r>
              <a:rPr lang="pt-BR" b="1" dirty="0"/>
              <a:t>Carlos</a:t>
            </a:r>
            <a:r>
              <a:rPr lang="pt-BR" dirty="0"/>
              <a:t> </a:t>
            </a:r>
            <a:r>
              <a:rPr lang="pt-BR" b="1" dirty="0"/>
              <a:t>Luz (1955):</a:t>
            </a:r>
            <a:r>
              <a:rPr lang="pt-BR" dirty="0"/>
              <a:t>  Presidente da câmara </a:t>
            </a:r>
          </a:p>
          <a:p>
            <a:pPr lvl="1">
              <a:buClr>
                <a:srgbClr val="FF0000"/>
              </a:buClr>
              <a:buFont typeface="Franklin Gothic Book" panose="020B0503020102020204" pitchFamily="34" charset="0"/>
              <a:buChar char="•"/>
            </a:pPr>
            <a:r>
              <a:rPr lang="pt-BR" b="1" dirty="0"/>
              <a:t>Nereu</a:t>
            </a:r>
            <a:r>
              <a:rPr lang="pt-BR" dirty="0"/>
              <a:t> </a:t>
            </a:r>
            <a:r>
              <a:rPr lang="pt-BR" b="1" dirty="0"/>
              <a:t>Ramos (1955 – 1956)</a:t>
            </a:r>
            <a:r>
              <a:rPr lang="pt-BR" dirty="0"/>
              <a:t>:</a:t>
            </a:r>
            <a:r>
              <a:rPr lang="pt-BR" dirty="0">
                <a:solidFill>
                  <a:schemeClr val="tx1"/>
                </a:solidFill>
              </a:rPr>
              <a:t> Presidente do Senado</a:t>
            </a:r>
          </a:p>
          <a:p>
            <a:pPr>
              <a:buClr>
                <a:srgbClr val="FF0000"/>
              </a:buClr>
              <a:buFont typeface="Franklin Gothic Book" panose="020B05030201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Golpe preventivo (1955) – Golpe liderado por </a:t>
            </a:r>
            <a:r>
              <a:rPr lang="pt-BR" b="1" dirty="0">
                <a:solidFill>
                  <a:schemeClr val="tx1"/>
                </a:solidFill>
              </a:rPr>
              <a:t>Henrique Teixeira Lott </a:t>
            </a:r>
            <a:r>
              <a:rPr lang="pt-BR" dirty="0">
                <a:solidFill>
                  <a:schemeClr val="tx1"/>
                </a:solidFill>
              </a:rPr>
              <a:t>que tentava assegurar a posse de Juscelino Kubitschek</a:t>
            </a:r>
          </a:p>
          <a:p>
            <a:pPr>
              <a:buClr>
                <a:srgbClr val="FF0000"/>
              </a:buClr>
              <a:buFont typeface="Franklin Gothic Book" panose="020B05030201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Em 1955 o líder udenista Henrique Teixeira Lott forçou um golpe que garantia a posse de </a:t>
            </a:r>
            <a:r>
              <a:rPr lang="pt-BR" b="1" dirty="0"/>
              <a:t>Juscelino</a:t>
            </a:r>
            <a:r>
              <a:rPr lang="pt-BR" dirty="0"/>
              <a:t> </a:t>
            </a:r>
            <a:r>
              <a:rPr lang="pt-BR" b="1" dirty="0"/>
              <a:t>Kubitschek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796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645114C-F94C-4E5C-B77C-A300E7B7D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530919"/>
          </a:xfrm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Juscelino Kubitschek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EA769-20ED-43E9-8DEA-1AFB7A181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484243"/>
            <a:ext cx="5157746" cy="3760891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Font typeface="Franklin Gothic Book" panose="020B05030201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 JK é eleito com uma margem bem apertada, em seu governo ele estabelece o plano de metas, que serão medidas propostas para o investimento interno</a:t>
            </a:r>
            <a:endParaRPr lang="pt-BR" b="1" dirty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  <a:buFont typeface="Franklin Gothic Book" panose="020B0503020102020204" pitchFamily="34" charset="0"/>
              <a:buChar char="•"/>
            </a:pPr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dirty="0">
                <a:solidFill>
                  <a:schemeClr val="tx1"/>
                </a:solidFill>
              </a:rPr>
              <a:t>Grande investimento na industrialização, principalmente na malha rodoviária</a:t>
            </a:r>
          </a:p>
          <a:p>
            <a:pPr>
              <a:buClr>
                <a:srgbClr val="FF0000"/>
              </a:buClr>
              <a:buFont typeface="Franklin Gothic Book" panose="020B05030201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Construção da nova capital do Brasil em Brasília, fundada em 1960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5260F7-F665-4FDA-9592-A048FB941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18/08/2020</a:t>
            </a:fld>
            <a:endParaRPr lang="en-US" dirty="0"/>
          </a:p>
        </p:txBody>
      </p:sp>
      <p:pic>
        <p:nvPicPr>
          <p:cNvPr id="2050" name="Picture 2" descr="Juscelino Kubitschek deu apoio a Salazar na manutenção do ...">
            <a:extLst>
              <a:ext uri="{FF2B5EF4-FFF2-40B4-BE49-F238E27FC236}">
                <a16:creationId xmlns:a16="http://schemas.microsoft.com/office/drawing/2014/main" id="{34B21288-A4B0-48DE-867F-9CF75089F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159" y="1544170"/>
            <a:ext cx="5461553" cy="364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262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2A7233-87DE-4F95-A8A1-9791CA28B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5"/>
            <a:ext cx="9603275" cy="583928"/>
          </a:xfrm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 de Metas – “Cinquenta anos em cinco”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580BD4-2F16-4952-8D5F-2E0BE8D4C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537253"/>
            <a:ext cx="9603275" cy="4611755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O plano de metas de JK simboliza o maior crescimento econômico na história brasileira</a:t>
            </a:r>
          </a:p>
          <a:p>
            <a:r>
              <a:rPr lang="pt-BR" dirty="0"/>
              <a:t>O plano de Metas foi desenvolvida por 30 diferentes itens e dividido em cinco setores:</a:t>
            </a:r>
          </a:p>
          <a:p>
            <a:pPr lvl="1"/>
            <a:r>
              <a:rPr lang="pt-BR" dirty="0"/>
              <a:t>Energia</a:t>
            </a:r>
          </a:p>
          <a:p>
            <a:pPr lvl="1"/>
            <a:r>
              <a:rPr lang="pt-BR" dirty="0"/>
              <a:t>Transporte </a:t>
            </a:r>
          </a:p>
          <a:p>
            <a:pPr lvl="1"/>
            <a:r>
              <a:rPr lang="pt-BR" dirty="0"/>
              <a:t>Alimentação</a:t>
            </a:r>
          </a:p>
          <a:p>
            <a:pPr lvl="1"/>
            <a:r>
              <a:rPr lang="pt-BR" dirty="0"/>
              <a:t>Industrias de base</a:t>
            </a:r>
          </a:p>
          <a:p>
            <a:pPr lvl="1"/>
            <a:r>
              <a:rPr lang="pt-BR" dirty="0"/>
              <a:t>Educação</a:t>
            </a:r>
          </a:p>
          <a:p>
            <a:r>
              <a:rPr lang="pt-BR" i="1" dirty="0"/>
              <a:t>Ponto de estrangulamento:</a:t>
            </a:r>
            <a:r>
              <a:rPr lang="pt-BR" dirty="0"/>
              <a:t> mostrava limites dentro do desenvolvimento industrial </a:t>
            </a:r>
          </a:p>
          <a:p>
            <a:r>
              <a:rPr lang="pt-BR" i="1" dirty="0"/>
              <a:t>Ponto de germinação:</a:t>
            </a:r>
            <a:r>
              <a:rPr lang="pt-BR" dirty="0"/>
              <a:t> incentivava o investimento na indústria que iriam abastecer o próprio movimento </a:t>
            </a:r>
            <a:endParaRPr lang="pt-BR" i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79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CB1D7-DF02-46FE-A276-D29C8725F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5"/>
            <a:ext cx="9603275" cy="544172"/>
          </a:xfrm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Construção de Brasília - 1960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6B2D48-FC1A-47A7-BA4F-729796483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497497"/>
            <a:ext cx="9603275" cy="4545494"/>
          </a:xfrm>
        </p:spPr>
        <p:txBody>
          <a:bodyPr/>
          <a:lstStyle/>
          <a:p>
            <a:r>
              <a:rPr lang="pt-BR" dirty="0"/>
              <a:t>O também chamado </a:t>
            </a:r>
            <a:r>
              <a:rPr lang="pt-BR" b="1" dirty="0"/>
              <a:t>plano piloto </a:t>
            </a:r>
            <a:r>
              <a:rPr lang="pt-BR" dirty="0"/>
              <a:t>promoveria uma mudança importante na política e no mapa brasileiro, aliado a arquitetura de Oscar Niemeyer temos inicio a construção de Brasília </a:t>
            </a:r>
          </a:p>
          <a:p>
            <a:r>
              <a:rPr lang="pt-BR" dirty="0"/>
              <a:t>A construção de Brasília aceleraria a interiorização brasileira como também movimentaria a indústria interna</a:t>
            </a:r>
          </a:p>
          <a:p>
            <a:r>
              <a:rPr lang="pt-BR" dirty="0"/>
              <a:t>A construção de Brasília só foi incorporado no seu plano de governo ao final da campanha</a:t>
            </a:r>
          </a:p>
          <a:p>
            <a:r>
              <a:rPr lang="pt-BR" dirty="0"/>
              <a:t>Brasília é o maior símbolo do chamado “anos dourados”, representava o modernismo desse período </a:t>
            </a:r>
          </a:p>
        </p:txBody>
      </p:sp>
    </p:spTree>
    <p:extLst>
      <p:ext uri="{BB962C8B-B14F-4D97-AF65-F5344CB8AC3E}">
        <p14:creationId xmlns:p14="http://schemas.microsoft.com/office/powerpoint/2010/main" val="3538013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D894DD-B255-45D2-ACB3-2602249B0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291" y="952578"/>
            <a:ext cx="2533309" cy="836465"/>
          </a:xfrm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Crescimento e desequilíbrio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F7BB1B-1493-4AE1-8EC2-71BD86CA5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4291" y="1789043"/>
            <a:ext cx="4044057" cy="420321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Tripé econômico macroeconômico: </a:t>
            </a:r>
            <a:r>
              <a:rPr lang="pt-BR" dirty="0"/>
              <a:t>capital estatal, privado estrangeiro e privado interno.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Divida interna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Alta inflação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Freio nos gastos públicos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Disparidade entre as diversas regiões brasileiras </a:t>
            </a:r>
          </a:p>
          <a:p>
            <a:endParaRPr lang="pt-BR" dirty="0"/>
          </a:p>
        </p:txBody>
      </p:sp>
      <p:pic>
        <p:nvPicPr>
          <p:cNvPr id="2052" name="Picture 4" descr="A História Econômica do Nosso País: Crescimento Industrial no ...">
            <a:extLst>
              <a:ext uri="{FF2B5EF4-FFF2-40B4-BE49-F238E27FC236}">
                <a16:creationId xmlns:a16="http://schemas.microsoft.com/office/drawing/2014/main" id="{21419CE9-5D95-429A-8702-F2A87D36A7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325" y="1327391"/>
            <a:ext cx="5651384" cy="420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8865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DUSTRIALIZAÇÃO BRASILEIRA: VARGAS E JK - ProEnem">
            <a:extLst>
              <a:ext uri="{FF2B5EF4-FFF2-40B4-BE49-F238E27FC236}">
                <a16:creationId xmlns:a16="http://schemas.microsoft.com/office/drawing/2014/main" id="{B6F61899-8B56-4ED0-A460-1E3178CDC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48" y="346627"/>
            <a:ext cx="11540104" cy="616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702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E38A6-706A-4CA9-9D72-57ABD74E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Getúlio Vargas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A9FE6D-7141-4241-AB50-8593BF46087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t-BR" i="1" dirty="0"/>
              <a:t>“Getúlio Vargas é um personagem ímpar na história do Brasil. Nascido na cidade de São Borja, no estado do Rio Grande do Sul, situado no extremo sul do país, foi deputado, ministro da Fazenda e presidente de seu estado antes de concorrer à presidência da República em 1930, como candidato de oposição. Derrotado nas eleições, liderou o movimento revolucionário deflagrado em 3 de outubro daquele ano, que acabou vitorioso e o levou à chefia do governo provisório do país. “</a:t>
            </a:r>
          </a:p>
          <a:p>
            <a:pPr algn="r"/>
            <a:r>
              <a:rPr lang="pt-BR" sz="900" i="1" dirty="0"/>
              <a:t>FERREIRA, Marieta de Moraes. </a:t>
            </a:r>
            <a:r>
              <a:rPr lang="pt-BR" sz="900" i="1" dirty="0" err="1"/>
              <a:t>Getulio</a:t>
            </a:r>
            <a:r>
              <a:rPr lang="pt-BR" sz="900" i="1" dirty="0"/>
              <a:t> Vargas: uma memória em disputa. Rio de Janeiro: CPDOC, 2006. </a:t>
            </a:r>
          </a:p>
        </p:txBody>
      </p:sp>
      <p:pic>
        <p:nvPicPr>
          <p:cNvPr id="2050" name="Picture 2" descr="Getúlio Vargas – Wikipédia, a enciclopédia livre">
            <a:extLst>
              <a:ext uri="{FF2B5EF4-FFF2-40B4-BE49-F238E27FC236}">
                <a16:creationId xmlns:a16="http://schemas.microsoft.com/office/drawing/2014/main" id="{1FCF4D48-7D63-4788-9986-AABF68B37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954" y="1265583"/>
            <a:ext cx="3313665" cy="497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53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E7E0208-583D-4C23-B822-44DBC224A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451750"/>
          </a:xfrm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 de metas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5753CAB-0B25-4982-BCE7-8E96D37C0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4291" y="1445550"/>
            <a:ext cx="5925866" cy="4505221"/>
          </a:xfrm>
        </p:spPr>
        <p:txBody>
          <a:bodyPr/>
          <a:lstStyle/>
          <a:p>
            <a:r>
              <a:rPr lang="pt-BR" dirty="0"/>
              <a:t>O plano de metas priorizava alguns setores: </a:t>
            </a:r>
            <a:r>
              <a:rPr lang="pt-BR" b="0" i="0" dirty="0">
                <a:effectLst/>
                <a:latin typeface="+mj-lt"/>
              </a:rPr>
              <a:t>energia, transporte (que receberam perto de 70% da dotação orçamentária original do plano), indústria, educação e alimentação. O plano carrega o famoso lema “50 anos em 5”.</a:t>
            </a:r>
          </a:p>
          <a:p>
            <a:r>
              <a:rPr lang="pt-BR" dirty="0">
                <a:latin typeface="+mj-lt"/>
              </a:rPr>
              <a:t>O cerne do plano consistia em: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b="0" i="0" dirty="0">
                <a:effectLst/>
                <a:latin typeface="+mj-lt"/>
              </a:rPr>
              <a:t>A implantação da</a:t>
            </a:r>
            <a:r>
              <a:rPr lang="pt-BR" b="0" i="1" dirty="0">
                <a:effectLst/>
                <a:latin typeface="+mj-lt"/>
              </a:rPr>
              <a:t> indústria automobilística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b="0" i="0" dirty="0">
                <a:effectLst/>
                <a:latin typeface="+mj-lt"/>
              </a:rPr>
              <a:t>A expansão das </a:t>
            </a:r>
            <a:r>
              <a:rPr lang="pt-BR" b="0" i="1" dirty="0">
                <a:effectLst/>
                <a:latin typeface="+mj-lt"/>
              </a:rPr>
              <a:t>usinas hidrelétricas</a:t>
            </a:r>
            <a:endParaRPr lang="pt-BR" i="1" dirty="0">
              <a:latin typeface="+mj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b="0" i="0" dirty="0">
                <a:effectLst/>
                <a:latin typeface="+mj-lt"/>
              </a:rPr>
              <a:t>A criação do </a:t>
            </a:r>
            <a:r>
              <a:rPr lang="pt-BR" b="0" i="1" dirty="0">
                <a:effectLst/>
                <a:latin typeface="+mj-lt"/>
              </a:rPr>
              <a:t>Conselho Nacional de Energia Nuclear</a:t>
            </a:r>
            <a:r>
              <a:rPr lang="pt-BR" b="0" i="0" dirty="0">
                <a:effectLst/>
                <a:latin typeface="+mj-lt"/>
              </a:rPr>
              <a:t>;</a:t>
            </a:r>
            <a:endParaRPr lang="pt-BR" b="0" i="1" dirty="0">
              <a:effectLst/>
              <a:latin typeface="+mj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b="0" i="0" dirty="0">
                <a:effectLst/>
                <a:latin typeface="+mj-lt"/>
              </a:rPr>
              <a:t>A criação da </a:t>
            </a:r>
            <a:r>
              <a:rPr lang="pt-BR" b="0" i="1" dirty="0">
                <a:effectLst/>
                <a:latin typeface="+mj-lt"/>
              </a:rPr>
              <a:t>Superintendência do Desenvolvimento do Nordeste</a:t>
            </a:r>
            <a:r>
              <a:rPr lang="pt-BR" b="0" i="0" dirty="0">
                <a:effectLst/>
                <a:latin typeface="+mj-lt"/>
              </a:rPr>
              <a:t> (SUDENE)</a:t>
            </a:r>
            <a:endParaRPr lang="pt-BR" i="1" dirty="0">
              <a:latin typeface="+mj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b="0" i="0" dirty="0">
                <a:effectLst/>
                <a:latin typeface="+mj-lt"/>
              </a:rPr>
              <a:t>A expansão da </a:t>
            </a:r>
            <a:r>
              <a:rPr lang="pt-BR" b="0" i="1" dirty="0">
                <a:effectLst/>
                <a:latin typeface="+mj-lt"/>
              </a:rPr>
              <a:t>indústria do aço</a:t>
            </a:r>
            <a:r>
              <a:rPr lang="pt-BR" b="0" i="0" dirty="0">
                <a:effectLst/>
                <a:latin typeface="+mj-lt"/>
              </a:rPr>
              <a:t>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b="0" i="0" dirty="0">
                <a:effectLst/>
                <a:latin typeface="+mj-lt"/>
              </a:rPr>
              <a:t>A criação do </a:t>
            </a:r>
            <a:r>
              <a:rPr lang="pt-BR" b="0" i="1" dirty="0">
                <a:effectLst/>
                <a:latin typeface="+mj-lt"/>
              </a:rPr>
              <a:t>Ministério das Minas e Energia</a:t>
            </a:r>
            <a:r>
              <a:rPr lang="pt-BR" b="0" i="0" dirty="0">
                <a:effectLst/>
                <a:latin typeface="+mj-lt"/>
              </a:rPr>
              <a:t>, instalado apenas no governo seguinte;</a:t>
            </a:r>
            <a:endParaRPr lang="pt-BR" dirty="0">
              <a:latin typeface="+mj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b="0" i="0" dirty="0">
                <a:effectLst/>
                <a:latin typeface="+mj-lt"/>
              </a:rPr>
              <a:t>A </a:t>
            </a:r>
            <a:r>
              <a:rPr lang="pt-BR" b="0" i="1" dirty="0">
                <a:effectLst/>
                <a:latin typeface="+mj-lt"/>
              </a:rPr>
              <a:t>fundação de </a:t>
            </a:r>
            <a:r>
              <a:rPr lang="pt-BR" b="0" i="1" strike="noStrike" dirty="0">
                <a:effectLst/>
                <a:latin typeface="+mj-lt"/>
              </a:rPr>
              <a:t>Brasília</a:t>
            </a:r>
            <a:r>
              <a:rPr lang="pt-BR" b="0" i="0" dirty="0">
                <a:effectLst/>
                <a:latin typeface="+mj-lt"/>
              </a:rPr>
              <a:t>,</a:t>
            </a:r>
            <a:endParaRPr lang="pt-BR" b="0" i="1" dirty="0">
              <a:effectLst/>
              <a:latin typeface="+mj-lt"/>
            </a:endParaRPr>
          </a:p>
          <a:p>
            <a:endParaRPr lang="pt-BR" dirty="0">
              <a:latin typeface="+mj-lt"/>
            </a:endParaRPr>
          </a:p>
        </p:txBody>
      </p:sp>
      <p:pic>
        <p:nvPicPr>
          <p:cNvPr id="1028" name="Picture 4" descr="Plano de Metas | JK CPDOC">
            <a:extLst>
              <a:ext uri="{FF2B5EF4-FFF2-40B4-BE49-F238E27FC236}">
                <a16:creationId xmlns:a16="http://schemas.microsoft.com/office/drawing/2014/main" id="{FFCF514A-B4ED-48F2-9A66-A396572B92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973" y="1178453"/>
            <a:ext cx="4107260" cy="450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1007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B57617-DB99-4BE2-83BC-891196A03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Jânio Quadros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8B0A41-1886-4C2F-9CD2-FCFB7AE2C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4640911" cy="3760891"/>
          </a:xfrm>
        </p:spPr>
        <p:txBody>
          <a:bodyPr/>
          <a:lstStyle/>
          <a:p>
            <a:pPr>
              <a:buClr>
                <a:srgbClr val="FF0000"/>
              </a:buClr>
              <a:buFont typeface="Franklin Gothic Book" panose="020B05030201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 O governo de Jânio Quadros foi extremamente desastroso e cheio de discursos moralistas</a:t>
            </a:r>
          </a:p>
          <a:p>
            <a:pPr>
              <a:buClr>
                <a:srgbClr val="FF0000"/>
              </a:buClr>
              <a:buFont typeface="Franklin Gothic Book" panose="020B05030201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A relação com os Estados Unidos e a União Soviética levou a perca de apoio da população </a:t>
            </a:r>
          </a:p>
          <a:p>
            <a:pPr>
              <a:buClr>
                <a:srgbClr val="FF0000"/>
              </a:buClr>
              <a:buFont typeface="Franklin Gothic Book" panose="020B05030201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Jânio renuncia em 1961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B8294B-5531-4989-A5E3-381AE696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18/08/2020</a:t>
            </a:fld>
            <a:endParaRPr lang="en-US" dirty="0"/>
          </a:p>
        </p:txBody>
      </p:sp>
      <p:pic>
        <p:nvPicPr>
          <p:cNvPr id="3074" name="Picture 2" descr="Curiosidades do presidente campo-grandense Jânio Quadros – FPJQ">
            <a:extLst>
              <a:ext uri="{FF2B5EF4-FFF2-40B4-BE49-F238E27FC236}">
                <a16:creationId xmlns:a16="http://schemas.microsoft.com/office/drawing/2014/main" id="{21B33CDB-34BA-4BDE-95B0-2EAAE56A6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811" y="2108201"/>
            <a:ext cx="4957348" cy="371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439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11BAA9-50D4-4326-9030-1137E9DE9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João Goulart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32C357-B928-4CBF-AEC8-A36D99CA1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4521642" cy="3760891"/>
          </a:xfrm>
        </p:spPr>
        <p:txBody>
          <a:bodyPr>
            <a:normAutofit fontScale="92500"/>
          </a:bodyPr>
          <a:lstStyle/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 João Goulart assume após a renuncia de Jânio Quadros eleito por um parlamento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 João Goulart propõe as reformas de base que incentivava amplamente uma divisão agrária 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Intervenção estadunidenses na política brasileira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Golpe Militar se concretiza 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4BCFB9-872A-498B-B1E0-751055BA6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18/08/2020</a:t>
            </a:fld>
            <a:endParaRPr lang="en-US" dirty="0"/>
          </a:p>
        </p:txBody>
      </p:sp>
      <p:pic>
        <p:nvPicPr>
          <p:cNvPr id="4098" name="Picture 2" descr="Bom dia presidente João Goulart! - Pedro Maciel - Brasil 247">
            <a:extLst>
              <a:ext uri="{FF2B5EF4-FFF2-40B4-BE49-F238E27FC236}">
                <a16:creationId xmlns:a16="http://schemas.microsoft.com/office/drawing/2014/main" id="{882F13BE-CD8F-4C21-9763-94F4C6633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922" y="2615723"/>
            <a:ext cx="5475798" cy="261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299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6EC245-D387-47E5-BBDD-DE141C2A9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554636"/>
            <a:ext cx="7303659" cy="53350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Aspectos gerais da Era Vargas (1930 – 1945)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856635-F0A3-4C17-947D-EFA7C9DE3BE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628852" cy="5137470"/>
          </a:xfrm>
          <a:effectLst/>
        </p:spPr>
        <p:txBody>
          <a:bodyPr>
            <a:normAutofit/>
          </a:bodyPr>
          <a:lstStyle/>
          <a:p>
            <a:pPr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400" b="1" dirty="0"/>
              <a:t>Contexto político daquele momento:</a:t>
            </a:r>
          </a:p>
          <a:p>
            <a:pPr lvl="1" indent="-171450">
              <a:spcBef>
                <a:spcPts val="0"/>
              </a:spcBef>
            </a:pPr>
            <a:r>
              <a:rPr lang="pt-BR" dirty="0"/>
              <a:t>Mudanças no governo mundial</a:t>
            </a:r>
          </a:p>
          <a:p>
            <a:pPr lvl="1" indent="-171450">
              <a:spcBef>
                <a:spcPts val="0"/>
              </a:spcBef>
            </a:pPr>
            <a:r>
              <a:rPr lang="pt-BR" dirty="0"/>
              <a:t>Período de guerras</a:t>
            </a:r>
          </a:p>
          <a:p>
            <a:pPr lvl="1" indent="-171450">
              <a:spcBef>
                <a:spcPts val="0"/>
              </a:spcBef>
            </a:pPr>
            <a:r>
              <a:rPr lang="pt-BR" dirty="0"/>
              <a:t>Industrialização da economia</a:t>
            </a:r>
          </a:p>
          <a:p>
            <a:pPr lvl="1" indent="-171450">
              <a:spcBef>
                <a:spcPts val="0"/>
              </a:spcBef>
            </a:pPr>
            <a:r>
              <a:rPr lang="pt-BR" dirty="0"/>
              <a:t>3 de novembro de 1930  Getúlio assume como um governo provisório </a:t>
            </a:r>
          </a:p>
          <a:p>
            <a:pPr indent="-171450">
              <a:spcBef>
                <a:spcPts val="0"/>
              </a:spcBef>
              <a:spcAft>
                <a:spcPts val="0"/>
              </a:spcAft>
            </a:pPr>
            <a:endParaRPr lang="pt-BR" dirty="0"/>
          </a:p>
          <a:p>
            <a:pPr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400" b="1" dirty="0"/>
              <a:t>Mudanças no governo Vargas:</a:t>
            </a:r>
          </a:p>
          <a:p>
            <a:pPr lvl="1" indent="-171450">
              <a:spcBef>
                <a:spcPts val="0"/>
              </a:spcBef>
            </a:pPr>
            <a:r>
              <a:rPr lang="pt-BR" dirty="0"/>
              <a:t>Intervenção nos estados</a:t>
            </a:r>
          </a:p>
          <a:p>
            <a:pPr lvl="1" indent="-171450">
              <a:spcBef>
                <a:spcPts val="0"/>
              </a:spcBef>
            </a:pPr>
            <a:r>
              <a:rPr lang="pt-BR" dirty="0"/>
              <a:t>Centralização da politica</a:t>
            </a:r>
          </a:p>
          <a:p>
            <a:pPr lvl="1" indent="-171450">
              <a:spcBef>
                <a:spcPts val="0"/>
              </a:spcBef>
            </a:pPr>
            <a:r>
              <a:rPr lang="pt-BR" dirty="0"/>
              <a:t>Queima do café e fundação do </a:t>
            </a:r>
            <a:r>
              <a:rPr lang="pt-BR" b="1" dirty="0"/>
              <a:t>Ministério do Café</a:t>
            </a:r>
          </a:p>
          <a:p>
            <a:pPr lvl="1" indent="-171450">
              <a:spcBef>
                <a:spcPts val="0"/>
              </a:spcBef>
            </a:pPr>
            <a:r>
              <a:rPr lang="pt-BR" dirty="0"/>
              <a:t>Direitos trabalhistas (CLT)</a:t>
            </a:r>
          </a:p>
          <a:p>
            <a:pPr lvl="1" indent="-171450">
              <a:spcBef>
                <a:spcPts val="0"/>
              </a:spcBef>
            </a:pPr>
            <a:r>
              <a:rPr lang="pt-BR" dirty="0"/>
              <a:t>Política sindicalista – O sindicalismo pelego</a:t>
            </a:r>
          </a:p>
          <a:p>
            <a:pPr lvl="2" indent="-171450">
              <a:spcBef>
                <a:spcPts val="0"/>
              </a:spcBef>
            </a:pPr>
            <a:r>
              <a:rPr lang="pt-BR" dirty="0"/>
              <a:t>Corporativismo </a:t>
            </a:r>
          </a:p>
          <a:p>
            <a:pPr lvl="2" indent="-171450">
              <a:spcBef>
                <a:spcPts val="0"/>
              </a:spcBef>
              <a:spcAft>
                <a:spcPts val="0"/>
              </a:spcAft>
            </a:pPr>
            <a:endParaRPr lang="pt-BR" dirty="0"/>
          </a:p>
          <a:p>
            <a:pPr marL="11430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400" b="1" dirty="0"/>
              <a:t>Revolução constitucionalista de 1932 (PRP/PD)</a:t>
            </a:r>
          </a:p>
          <a:p>
            <a:pPr marL="800100" lvl="2" indent="-285750">
              <a:spcBef>
                <a:spcPts val="0"/>
              </a:spcBef>
            </a:pPr>
            <a:r>
              <a:rPr lang="pt-BR" dirty="0"/>
              <a:t>Estados Constitucionalista e Federalistas</a:t>
            </a:r>
          </a:p>
          <a:p>
            <a:pPr marL="800100" lvl="2" indent="-285750">
              <a:spcBef>
                <a:spcPts val="0"/>
              </a:spcBef>
              <a:spcAft>
                <a:spcPts val="0"/>
              </a:spcAft>
            </a:pPr>
            <a:r>
              <a:rPr lang="pt-BR" dirty="0"/>
              <a:t>Eleições - voto feminino e secreto</a:t>
            </a:r>
          </a:p>
          <a:p>
            <a:pPr marL="800100" lvl="2" indent="-285750">
              <a:spcBef>
                <a:spcPts val="0"/>
              </a:spcBef>
              <a:spcAft>
                <a:spcPts val="0"/>
              </a:spcAft>
            </a:pPr>
            <a:r>
              <a:rPr lang="pt-BR" dirty="0"/>
              <a:t>Primeira eleição indireta </a:t>
            </a:r>
          </a:p>
          <a:p>
            <a:pPr marL="514350" lvl="2" indent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514350" lvl="2" indent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</p:txBody>
      </p:sp>
      <p:pic>
        <p:nvPicPr>
          <p:cNvPr id="1026" name="Picture 2" descr="governo Vargas segundo o cartunista Belmonte">
            <a:extLst>
              <a:ext uri="{FF2B5EF4-FFF2-40B4-BE49-F238E27FC236}">
                <a16:creationId xmlns:a16="http://schemas.microsoft.com/office/drawing/2014/main" id="{39604FF2-E046-4EAD-ADF3-60D74357B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2065476"/>
            <a:ext cx="60007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91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Light" panose="020B0502040204020203" pitchFamily="34" charset="0"/>
              </a:rPr>
              <a:t>Transformações no governo Vargas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4294967295"/>
          </p:nvPr>
        </p:nvSpPr>
        <p:spPr>
          <a:xfrm>
            <a:off x="541609" y="1431010"/>
            <a:ext cx="5368861" cy="4790886"/>
          </a:xfrm>
        </p:spPr>
        <p:txBody>
          <a:bodyPr vert="horz" lIns="91440" tIns="45720" rIns="91440" bIns="45720" rtlCol="0">
            <a:normAutofit/>
          </a:bodyPr>
          <a:lstStyle/>
          <a:p>
            <a:pPr indent="-171450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Polarização ideológica (AIB) Ação integralista brasileira fascista x (ANL) Aliança nacional libertadora</a:t>
            </a:r>
          </a:p>
          <a:p>
            <a:pPr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endParaRPr lang="pt-B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-171450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Plano COHEN – </a:t>
            </a: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Foi um documento revelado, que supostamente continha uma conspiração de um golpe comunista </a:t>
            </a:r>
          </a:p>
          <a:p>
            <a:pPr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-171450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Inicio Estado Novo (1937 – 1945)</a:t>
            </a:r>
          </a:p>
          <a:p>
            <a:pPr lvl="2" indent="-17145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Autoritarismo </a:t>
            </a:r>
          </a:p>
          <a:p>
            <a:pPr lvl="2" indent="-17145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Fim dos partidos e das eleições</a:t>
            </a:r>
          </a:p>
          <a:p>
            <a:pPr lvl="2" indent="-17145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Nova constituição – polaca</a:t>
            </a:r>
          </a:p>
          <a:p>
            <a:pPr lvl="2" indent="-17145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Fim do legislativo, da câmara dos deputados e do congresso nacional </a:t>
            </a:r>
          </a:p>
          <a:p>
            <a:pPr lvl="2" indent="-17145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Extinção do federalismo </a:t>
            </a:r>
          </a:p>
          <a:p>
            <a:pPr lvl="2" indent="-17145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Fundação do DIP</a:t>
            </a:r>
          </a:p>
          <a:p>
            <a:pPr lvl="2" indent="-17145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Manipulação do Ministério da Educação</a:t>
            </a:r>
          </a:p>
          <a:p>
            <a:pPr lvl="2" indent="-17145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Voz do Brasil</a:t>
            </a:r>
          </a:p>
          <a:p>
            <a:pPr lvl="2" indent="-17145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Moeda nacional – Cruzeiro </a:t>
            </a:r>
          </a:p>
          <a:p>
            <a:pPr indent="-171450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Espaço Reservado para Conteúdo 4">
            <a:extLst>
              <a:ext uri="{FF2B5EF4-FFF2-40B4-BE49-F238E27FC236}">
                <a16:creationId xmlns:a16="http://schemas.microsoft.com/office/drawing/2014/main" id="{4F097785-096C-421B-A113-3B6CEC3AE6D8}"/>
              </a:ext>
            </a:extLst>
          </p:cNvPr>
          <p:cNvSpPr txBox="1">
            <a:spLocks/>
          </p:cNvSpPr>
          <p:nvPr/>
        </p:nvSpPr>
        <p:spPr>
          <a:xfrm>
            <a:off x="5910470" y="1437411"/>
            <a:ext cx="5368861" cy="4790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14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Industrialização</a:t>
            </a:r>
          </a:p>
          <a:p>
            <a:pPr lvl="2" indent="-17145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pt-BR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Rompimento do financiamento europeu na economia industrial brasileira </a:t>
            </a:r>
          </a:p>
          <a:p>
            <a:pPr lvl="2" indent="-17145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pt-BR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Inicio de uma política de investimento interna</a:t>
            </a:r>
          </a:p>
          <a:p>
            <a:pPr lvl="2" indent="-17145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pt-BR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Uso dos sindicatos e das leis trabalhistas para otimizar a produção nacional </a:t>
            </a:r>
          </a:p>
          <a:p>
            <a:pPr lvl="2" indent="-17145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pt-BR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Fundação da Vale</a:t>
            </a:r>
          </a:p>
          <a:p>
            <a:pPr lvl="2" indent="-17145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pt-BR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Companhia Siderúrgica Nacional (CSN)</a:t>
            </a:r>
          </a:p>
          <a:p>
            <a:pPr lvl="2" indent="-17145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pt-BR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Investimento nos setores:  de alimentos, têxtil, petróleo e químico </a:t>
            </a:r>
          </a:p>
        </p:txBody>
      </p:sp>
      <p:pic>
        <p:nvPicPr>
          <p:cNvPr id="1026" name="Picture 2" descr="CRISE DA REPÚBLICA VELHA E A ERA VARGAS - ppt carregar">
            <a:extLst>
              <a:ext uri="{FF2B5EF4-FFF2-40B4-BE49-F238E27FC236}">
                <a16:creationId xmlns:a16="http://schemas.microsoft.com/office/drawing/2014/main" id="{5305CA83-6A0B-4F12-9A14-E4B285107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87" y="3547474"/>
            <a:ext cx="3816627" cy="286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9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F9F94E-D0DA-4195-BE60-EE13EA2AA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da política Vargas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9748EA-056E-464A-AC32-066C75B4321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5" y="1435607"/>
            <a:ext cx="6232365" cy="5203731"/>
          </a:xfrm>
        </p:spPr>
        <p:txBody>
          <a:bodyPr/>
          <a:lstStyle/>
          <a:p>
            <a:pPr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800" dirty="0"/>
              <a:t>Durante a segunda guerra mundial o Brasil apoia os Aliados - Acordo de Roosevelt</a:t>
            </a:r>
          </a:p>
          <a:p>
            <a:pPr lvl="2" indent="-171450">
              <a:spcBef>
                <a:spcPts val="0"/>
              </a:spcBef>
              <a:spcAft>
                <a:spcPts val="0"/>
              </a:spcAft>
            </a:pPr>
            <a:r>
              <a:rPr lang="pt-BR" sz="1600" dirty="0"/>
              <a:t>1943 forma-se a (FEB) Força expedicionária Brasileira</a:t>
            </a:r>
          </a:p>
          <a:p>
            <a:pPr lvl="2" indent="-171450">
              <a:spcBef>
                <a:spcPts val="0"/>
              </a:spcBef>
              <a:spcAft>
                <a:spcPts val="0"/>
              </a:spcAft>
            </a:pPr>
            <a:r>
              <a:rPr lang="pt-BR" sz="1600" dirty="0"/>
              <a:t>Política da boa vizinhança</a:t>
            </a:r>
          </a:p>
          <a:p>
            <a:pPr marL="514350" lvl="2" indent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800" dirty="0"/>
              <a:t>Perca de apoio de Vargas por conta da vitória dos aliados</a:t>
            </a:r>
          </a:p>
          <a:p>
            <a:pPr lvl="2" indent="-171450">
              <a:spcBef>
                <a:spcPts val="0"/>
              </a:spcBef>
              <a:spcAft>
                <a:spcPts val="0"/>
              </a:spcAft>
            </a:pPr>
            <a:r>
              <a:rPr lang="pt-BR" sz="1600" dirty="0"/>
              <a:t>Avanço do liberalismo mundial </a:t>
            </a:r>
          </a:p>
          <a:p>
            <a:pPr lvl="2" indent="-171450">
              <a:spcBef>
                <a:spcPts val="0"/>
              </a:spcBef>
              <a:spcAft>
                <a:spcPts val="0"/>
              </a:spcAft>
            </a:pPr>
            <a:r>
              <a:rPr lang="pt-BR" sz="1600" dirty="0"/>
              <a:t>Volta de partidos políticos </a:t>
            </a:r>
          </a:p>
          <a:p>
            <a:pPr lvl="2" indent="-171450">
              <a:spcBef>
                <a:spcPts val="0"/>
              </a:spcBef>
              <a:spcAft>
                <a:spcPts val="0"/>
              </a:spcAft>
            </a:pPr>
            <a:r>
              <a:rPr lang="pt-BR" sz="1600" dirty="0"/>
              <a:t>Apoio popular por conta das leis trabalhistas</a:t>
            </a:r>
          </a:p>
          <a:p>
            <a:pPr lvl="2" indent="-171450">
              <a:spcBef>
                <a:spcPts val="0"/>
              </a:spcBef>
              <a:spcAft>
                <a:spcPts val="0"/>
              </a:spcAft>
            </a:pPr>
            <a:r>
              <a:rPr lang="pt-BR" sz="1600" dirty="0"/>
              <a:t>Militares dão um golpe</a:t>
            </a:r>
          </a:p>
        </p:txBody>
      </p:sp>
      <p:pic>
        <p:nvPicPr>
          <p:cNvPr id="4098" name="Picture 2" descr="Força Expedicionária Brasileira – Wikipédia, a enciclopédia livre">
            <a:extLst>
              <a:ext uri="{FF2B5EF4-FFF2-40B4-BE49-F238E27FC236}">
                <a16:creationId xmlns:a16="http://schemas.microsoft.com/office/drawing/2014/main" id="{038E25B1-D4CD-45B1-9CF2-173C8D64C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969" y="1286758"/>
            <a:ext cx="2177449" cy="262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 dia 28 de fevereiro esta... - Centro de Educação Infantil Zé ...">
            <a:extLst>
              <a:ext uri="{FF2B5EF4-FFF2-40B4-BE49-F238E27FC236}">
                <a16:creationId xmlns:a16="http://schemas.microsoft.com/office/drawing/2014/main" id="{5DEDF7FB-92EA-440F-A0C2-A3F550578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418" y="1223695"/>
            <a:ext cx="18288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uriosidades sobre o Brasil na Segunda Guerra que você ...">
            <a:extLst>
              <a:ext uri="{FF2B5EF4-FFF2-40B4-BE49-F238E27FC236}">
                <a16:creationId xmlns:a16="http://schemas.microsoft.com/office/drawing/2014/main" id="{C03CFB38-9B12-43A4-AF46-3F9FEC863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728" y="3971498"/>
            <a:ext cx="3596490" cy="257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34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3E4B4E-4B10-4A86-A034-3C2E13246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6" y="448056"/>
            <a:ext cx="6877119" cy="640080"/>
          </a:xfrm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inicio de uma nova Republica </a:t>
            </a:r>
          </a:p>
        </p:txBody>
      </p:sp>
      <p:pic>
        <p:nvPicPr>
          <p:cNvPr id="1026" name="Picture 2" descr="fim-da-politica-cafe-com-leite • Voyager">
            <a:extLst>
              <a:ext uri="{FF2B5EF4-FFF2-40B4-BE49-F238E27FC236}">
                <a16:creationId xmlns:a16="http://schemas.microsoft.com/office/drawing/2014/main" id="{D68F32C3-BD2E-4261-8E53-5489C6DE4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7" y="1975303"/>
            <a:ext cx="6311348" cy="336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década de 1930: Documento histórico 1: A plataforma da Aliança ...">
            <a:extLst>
              <a:ext uri="{FF2B5EF4-FFF2-40B4-BE49-F238E27FC236}">
                <a16:creationId xmlns:a16="http://schemas.microsoft.com/office/drawing/2014/main" id="{83B937F0-8938-4145-AEB0-A54CEFFF7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361" y="1326676"/>
            <a:ext cx="3337179" cy="466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BF093E38-6BC4-4268-8CAD-666DF85E40C9}"/>
              </a:ext>
            </a:extLst>
          </p:cNvPr>
          <p:cNvSpPr txBox="1">
            <a:spLocks/>
          </p:cNvSpPr>
          <p:nvPr/>
        </p:nvSpPr>
        <p:spPr>
          <a:xfrm>
            <a:off x="521207" y="1088136"/>
            <a:ext cx="6877119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/>
              <a:t>PRP x Aliança Libertadora nacional</a:t>
            </a:r>
          </a:p>
        </p:txBody>
      </p:sp>
    </p:spTree>
    <p:extLst>
      <p:ext uri="{BB962C8B-B14F-4D97-AF65-F5344CB8AC3E}">
        <p14:creationId xmlns:p14="http://schemas.microsoft.com/office/powerpoint/2010/main" val="327073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B9424AB-4912-420D-B97A-CFED1DFE0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Oposição Partidária 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67248DA4-6BF6-47D0-A211-4B4A4313841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1207" y="2432304"/>
            <a:ext cx="4416552" cy="397764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600" dirty="0"/>
              <a:t>Líder: Plínio Salgado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600" dirty="0"/>
              <a:t>Grupo constituído por: militares, empresários e a igreja católica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600" dirty="0"/>
              <a:t>Combate ao comunismo e liberalismo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600" dirty="0"/>
              <a:t>Nacionalismo </a:t>
            </a:r>
          </a:p>
          <a:p>
            <a:endParaRPr lang="pt-BR" dirty="0"/>
          </a:p>
        </p:txBody>
      </p:sp>
      <p:sp>
        <p:nvSpPr>
          <p:cNvPr id="6" name="Espaço Reservado para Conteúdo 4">
            <a:extLst>
              <a:ext uri="{FF2B5EF4-FFF2-40B4-BE49-F238E27FC236}">
                <a16:creationId xmlns:a16="http://schemas.microsoft.com/office/drawing/2014/main" id="{EC8ABF4D-661F-45BA-BDB1-95A812C208E1}"/>
              </a:ext>
            </a:extLst>
          </p:cNvPr>
          <p:cNvSpPr txBox="1">
            <a:spLocks/>
          </p:cNvSpPr>
          <p:nvPr/>
        </p:nvSpPr>
        <p:spPr>
          <a:xfrm>
            <a:off x="7254241" y="2432304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800" dirty="0"/>
              <a:t>Líder: Luís Carlos Prestes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800" dirty="0"/>
              <a:t>Grupo Constituído por: democratas, sindicalistas, socialistas e comunistas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800" dirty="0"/>
              <a:t>Reforma Agrária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800" dirty="0"/>
              <a:t>Nacionalização de empresas estrangeiras</a:t>
            </a:r>
          </a:p>
          <a:p>
            <a:endParaRPr lang="pt-BR" sz="1600" dirty="0"/>
          </a:p>
          <a:p>
            <a:r>
              <a:rPr lang="pt-BR" sz="1600" dirty="0"/>
              <a:t>A ANL foi perseguido pelo governo Vargas, inclusive a esposa de Luís Carlos Prestes foi capturada e entregue ao governo nazista 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1B3BF621-696A-42EC-97D0-6108111D55BC}"/>
              </a:ext>
            </a:extLst>
          </p:cNvPr>
          <p:cNvSpPr txBox="1">
            <a:spLocks/>
          </p:cNvSpPr>
          <p:nvPr/>
        </p:nvSpPr>
        <p:spPr>
          <a:xfrm>
            <a:off x="636104" y="1792224"/>
            <a:ext cx="4301655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Ação Integralista Brasileira (AIB)</a:t>
            </a:r>
            <a:endParaRPr lang="pt-BR" dirty="0"/>
          </a:p>
        </p:txBody>
      </p:sp>
      <p:sp>
        <p:nvSpPr>
          <p:cNvPr id="8" name="Título 3">
            <a:extLst>
              <a:ext uri="{FF2B5EF4-FFF2-40B4-BE49-F238E27FC236}">
                <a16:creationId xmlns:a16="http://schemas.microsoft.com/office/drawing/2014/main" id="{8A86F708-1BAD-4923-9721-53190A66B313}"/>
              </a:ext>
            </a:extLst>
          </p:cNvPr>
          <p:cNvSpPr txBox="1">
            <a:spLocks/>
          </p:cNvSpPr>
          <p:nvPr/>
        </p:nvSpPr>
        <p:spPr>
          <a:xfrm>
            <a:off x="7254240" y="1792224"/>
            <a:ext cx="4416553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Ação Libertadora Nacional (ALN)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590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814AF85-AEE6-40D5-984A-6E939BDA7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três fases da Era Vargas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064D87CB-5086-4655-85C9-D30980E421B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5" y="1435607"/>
            <a:ext cx="11003147" cy="5177227"/>
          </a:xfrm>
        </p:spPr>
        <p:txBody>
          <a:bodyPr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Segoe UI" panose="020B0502040204020203" pitchFamily="34" charset="0"/>
              <a:buChar char="•"/>
            </a:pPr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Governo Provisório (1930 – 1934)</a:t>
            </a:r>
          </a:p>
          <a:p>
            <a:pPr marL="400050" lvl="1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Segoe UI" panose="020B0502040204020203" pitchFamily="34" charset="0"/>
              <a:buChar char="•"/>
            </a:pPr>
            <a:r>
              <a:rPr lang="pt-BR" sz="1600" dirty="0"/>
              <a:t>Inicia-se o processo de centralização, Getúlio dissolve o </a:t>
            </a:r>
            <a:r>
              <a:rPr lang="pt-BR" sz="1600" b="1" dirty="0"/>
              <a:t>Congresso Nacional </a:t>
            </a:r>
          </a:p>
          <a:p>
            <a:pPr marL="400050" lvl="1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Segoe UI" panose="020B0502040204020203" pitchFamily="34" charset="0"/>
              <a:buChar char="•"/>
            </a:pPr>
            <a:r>
              <a:rPr lang="pt-BR" sz="1600" dirty="0"/>
              <a:t>Contra Revolução de São Paulo, a favor de uma nova </a:t>
            </a:r>
            <a:r>
              <a:rPr lang="pt-BR" sz="1600" b="1" dirty="0"/>
              <a:t>constituinte</a:t>
            </a:r>
          </a:p>
          <a:p>
            <a:pPr marL="400050" lvl="1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Segoe UI" panose="020B0502040204020203" pitchFamily="34" charset="0"/>
              <a:buChar char="•"/>
            </a:pPr>
            <a:r>
              <a:rPr lang="pt-BR" sz="1600" dirty="0"/>
              <a:t>Constituição de 1934</a:t>
            </a:r>
          </a:p>
          <a:p>
            <a:pPr marL="400050" lvl="1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Segoe UI" panose="020B0502040204020203" pitchFamily="34" charset="0"/>
              <a:buChar char="•"/>
            </a:pPr>
            <a:r>
              <a:rPr lang="pt-BR" sz="1600" dirty="0"/>
              <a:t>Formação do </a:t>
            </a:r>
            <a:r>
              <a:rPr lang="pt-BR" sz="1600" b="1" dirty="0"/>
              <a:t>Ministério do Trabalho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</a:pPr>
            <a:endParaRPr lang="pt-BR" sz="1600" dirty="0"/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Segoe UI" panose="020B0502040204020203" pitchFamily="34" charset="0"/>
              <a:buChar char="•"/>
            </a:pPr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Governo Constitucional (1934 – 1938)</a:t>
            </a:r>
          </a:p>
          <a:p>
            <a:pPr marL="400050" lvl="1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Segoe UI" panose="020B0502040204020203" pitchFamily="34" charset="0"/>
              <a:buChar char="•"/>
            </a:pPr>
            <a:r>
              <a:rPr lang="pt-BR" sz="1600" dirty="0"/>
              <a:t>Radicalismo ideológico no país – </a:t>
            </a:r>
            <a:r>
              <a:rPr lang="pt-BR" sz="1600" b="1" dirty="0"/>
              <a:t>Ação Integralista Brasileira (AIB) x Ação Libertadora Nacional (ALN)</a:t>
            </a:r>
          </a:p>
          <a:p>
            <a:pPr marL="400050" lvl="1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Segoe UI" panose="020B0502040204020203" pitchFamily="34" charset="0"/>
              <a:buChar char="•"/>
            </a:pPr>
            <a:r>
              <a:rPr lang="pt-BR" sz="1600" dirty="0"/>
              <a:t>Luís Carlos Prestes e a </a:t>
            </a:r>
            <a:r>
              <a:rPr lang="pt-BR" sz="1600" i="1" dirty="0"/>
              <a:t>Komintern</a:t>
            </a:r>
          </a:p>
          <a:p>
            <a:pPr marL="400050" lvl="1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Segoe UI" panose="020B0502040204020203" pitchFamily="34" charset="0"/>
              <a:buChar char="•"/>
            </a:pPr>
            <a:r>
              <a:rPr lang="pt-BR" sz="1600" b="1" dirty="0"/>
              <a:t>Intentona Comunista </a:t>
            </a:r>
            <a:r>
              <a:rPr lang="pt-BR" sz="1600" dirty="0"/>
              <a:t>– Movimento comunista ocorrido em Natal, Recife e Rio de Janeiro</a:t>
            </a:r>
          </a:p>
          <a:p>
            <a:pPr marL="400050" lvl="1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Segoe UI" panose="020B0502040204020203" pitchFamily="34" charset="0"/>
              <a:buChar char="•"/>
            </a:pPr>
            <a:r>
              <a:rPr lang="pt-BR" sz="1600" dirty="0"/>
              <a:t>Em 1938 Getúlio finaliza essa fase com um golpe, ele divulga falsos documentos que relatavam sobre um suposto golpe comunista, essa falsa conspiração é chamada de</a:t>
            </a:r>
            <a:r>
              <a:rPr lang="pt-BR" sz="1600" b="1" dirty="0"/>
              <a:t> Plano Cohen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Segoe UI" panose="020B0502040204020203" pitchFamily="34" charset="0"/>
              <a:buChar char="•"/>
            </a:pPr>
            <a:endParaRPr lang="pt-BR" sz="1600" dirty="0"/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Segoe UI" panose="020B0502040204020203" pitchFamily="34" charset="0"/>
              <a:buChar char="•"/>
            </a:pPr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 Novo (1938 – 1945)</a:t>
            </a:r>
          </a:p>
          <a:p>
            <a:pPr marL="400050" lvl="1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Segoe UI" panose="020B0502040204020203" pitchFamily="34" charset="0"/>
              <a:buChar char="•"/>
            </a:pPr>
            <a:r>
              <a:rPr lang="pt-BR" sz="1600" dirty="0"/>
              <a:t>Fase marcado pelo </a:t>
            </a:r>
            <a:r>
              <a:rPr lang="pt-BR" sz="1600" b="1" dirty="0"/>
              <a:t>autoritarismo</a:t>
            </a:r>
            <a:r>
              <a:rPr lang="pt-BR" sz="1600" dirty="0"/>
              <a:t> escancarado no governo de Vargas</a:t>
            </a:r>
          </a:p>
          <a:p>
            <a:pPr marL="400050" lvl="1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Segoe UI" panose="020B0502040204020203" pitchFamily="34" charset="0"/>
              <a:buChar char="•"/>
            </a:pPr>
            <a:r>
              <a:rPr lang="pt-BR" sz="1600" dirty="0"/>
              <a:t>Inicia – se um amplo processo de centralização, </a:t>
            </a:r>
            <a:r>
              <a:rPr lang="pt-BR" sz="1600" b="1" dirty="0"/>
              <a:t>Getúlio fecha o Congresso, as Assembleias Estaduais e Câmaras Municipais</a:t>
            </a:r>
          </a:p>
          <a:p>
            <a:pPr marL="400050" lvl="1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Segoe UI" panose="020B0502040204020203" pitchFamily="34" charset="0"/>
              <a:buChar char="•"/>
            </a:pPr>
            <a:r>
              <a:rPr lang="pt-BR" sz="1600" dirty="0"/>
              <a:t>Getúlio para otimizar sua imagem, ele vai iniciar uma </a:t>
            </a:r>
            <a:r>
              <a:rPr lang="pt-BR" sz="1600" b="1" dirty="0"/>
              <a:t>interferência no meio artístico e educacional</a:t>
            </a:r>
            <a:r>
              <a:rPr lang="pt-BR" sz="1600" dirty="0"/>
              <a:t>, por meio do Departamento de impressa e propaganda (DIP) e Ministério da Educação</a:t>
            </a:r>
          </a:p>
          <a:p>
            <a:pPr marL="400050" lvl="1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Segoe UI" panose="020B0502040204020203" pitchFamily="34" charset="0"/>
              <a:buChar char="•"/>
            </a:pPr>
            <a:r>
              <a:rPr lang="pt-BR" sz="1600" b="1" dirty="0"/>
              <a:t>Consolidação das Leis Trabalhistas</a:t>
            </a:r>
          </a:p>
          <a:p>
            <a:pPr marL="400050" lvl="1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Segoe UI" panose="020B0502040204020203" pitchFamily="34" charset="0"/>
              <a:buChar char="•"/>
            </a:pP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76128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eri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TM10001114[[fn=Galeria]]</Template>
  <TotalTime>2178</TotalTime>
  <Words>2451</Words>
  <Application>Microsoft Office PowerPoint</Application>
  <PresentationFormat>Widescreen</PresentationFormat>
  <Paragraphs>242</Paragraphs>
  <Slides>32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Century Gothic</vt:lpstr>
      <vt:lpstr>Franklin Gothic Book</vt:lpstr>
      <vt:lpstr>ProximaNova</vt:lpstr>
      <vt:lpstr>Raleway</vt:lpstr>
      <vt:lpstr>Segoe UI</vt:lpstr>
      <vt:lpstr>Galeria</vt:lpstr>
      <vt:lpstr>Vislumbre do Estado Novo</vt:lpstr>
      <vt:lpstr>Conceitos e fenômenos dentro da República </vt:lpstr>
      <vt:lpstr>Getúlio Vargas </vt:lpstr>
      <vt:lpstr>Aspectos gerais da Era Vargas (1930 – 1945)</vt:lpstr>
      <vt:lpstr>Transformações no governo Vargas</vt:lpstr>
      <vt:lpstr>Final da política Vargas</vt:lpstr>
      <vt:lpstr>O inicio de uma nova Republica </vt:lpstr>
      <vt:lpstr>Oposição Partidária </vt:lpstr>
      <vt:lpstr>As três fases da Era Vargas</vt:lpstr>
      <vt:lpstr>Populismo</vt:lpstr>
      <vt:lpstr>Populismo</vt:lpstr>
      <vt:lpstr>Consolidação do Estado novo - 1937</vt:lpstr>
      <vt:lpstr>Nacionalismo na Era Vargas</vt:lpstr>
      <vt:lpstr>Consolidação da CLT (1° de maio de 1943)</vt:lpstr>
      <vt:lpstr>Fim do Estado Novo</vt:lpstr>
      <vt:lpstr>Continuação do Estado Novo – José Linhares</vt:lpstr>
      <vt:lpstr>Redemocratização após o governo Vargas </vt:lpstr>
      <vt:lpstr>Reformulação dos partidos da 4 republica</vt:lpstr>
      <vt:lpstr>Eurico Gaspar Dutra – Quarta Republica</vt:lpstr>
      <vt:lpstr>Francisco Weffort é um dos maiores estudiosos do fenômeno populista. Em seu livro o populismo na política brasileira, 0 sociólogo afirma que “O populismo foi um fenômeno político que assumiu diversas facetas" de 1945 a 1964.</vt:lpstr>
      <vt:lpstr>Morte de Getúlio </vt:lpstr>
      <vt:lpstr>Retorno de Getúlio (1950)</vt:lpstr>
      <vt:lpstr>A Quarta República brasileira foi um período da história do Brasil que aconteceu entre 1946 e 1964 e ficou conhecido por ter sido um período de democracia liberal. A Quarta República, no entanto, ficou marcada por disputas políticas que abalaram as estruturas da democracia do país, tendo como resultado final o Golpe de 1964. Um dos nomes da política brasileira que ficou conhecido por atuar em favor de grupos conservadores e que foi o pivô da crise do governo de Vargas e um dos apoiadores do golpe em 1964 foi:</vt:lpstr>
      <vt:lpstr>Redemocratização após o governo Vargas </vt:lpstr>
      <vt:lpstr>Juscelino Kubitschek</vt:lpstr>
      <vt:lpstr>Plano de Metas – “Cinquenta anos em cinco”</vt:lpstr>
      <vt:lpstr>Construção de Brasília - 1960</vt:lpstr>
      <vt:lpstr>Crescimento e desequilíbrio </vt:lpstr>
      <vt:lpstr>Apresentação do PowerPoint</vt:lpstr>
      <vt:lpstr>Plano de metas</vt:lpstr>
      <vt:lpstr>Jânio Quadros</vt:lpstr>
      <vt:lpstr>João Goulart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Brasil Império</dc:title>
  <dc:creator>Murilo Moriera</dc:creator>
  <cp:lastModifiedBy>Murilo Moriera</cp:lastModifiedBy>
  <cp:revision>65</cp:revision>
  <dcterms:created xsi:type="dcterms:W3CDTF">2020-04-26T23:17:12Z</dcterms:created>
  <dcterms:modified xsi:type="dcterms:W3CDTF">2020-08-18T17:21:51Z</dcterms:modified>
</cp:coreProperties>
</file>